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368" r:id="rId5"/>
    <p:sldId id="395" r:id="rId6"/>
    <p:sldId id="401" r:id="rId7"/>
    <p:sldId id="390" r:id="rId8"/>
    <p:sldId id="391" r:id="rId9"/>
    <p:sldId id="396" r:id="rId10"/>
    <p:sldId id="397" r:id="rId11"/>
    <p:sldId id="389" r:id="rId12"/>
    <p:sldId id="399" r:id="rId13"/>
    <p:sldId id="261" r:id="rId1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eisson Dos Santos Medeiros" initials="DDSM" lastIdx="1" clrIdx="0">
    <p:extLst>
      <p:ext uri="{19B8F6BF-5375-455C-9EA6-DF929625EA0E}">
        <p15:presenceInfo xmlns:p15="http://schemas.microsoft.com/office/powerpoint/2012/main" userId="S-1-5-21-3706176047-2219914210-2017083894-66520" providerId="AD"/>
      </p:ext>
    </p:extLst>
  </p:cmAuthor>
  <p:cmAuthor id="2" name="Karin Bruckheimer" initials="KB" lastIdx="3" clrIdx="1">
    <p:extLst>
      <p:ext uri="{19B8F6BF-5375-455C-9EA6-DF929625EA0E}">
        <p15:presenceInfo xmlns:p15="http://schemas.microsoft.com/office/powerpoint/2012/main" userId="S::karin.bruckheimer@sistemafiep.org.br::c62f271e-11eb-4671-b8ad-2f4af19614d0" providerId="AD"/>
      </p:ext>
    </p:extLst>
  </p:cmAuthor>
  <p:cmAuthor id="3" name="Juliana Sebastiany" initials="JS" lastIdx="1" clrIdx="2">
    <p:extLst>
      <p:ext uri="{19B8F6BF-5375-455C-9EA6-DF929625EA0E}">
        <p15:presenceInfo xmlns:p15="http://schemas.microsoft.com/office/powerpoint/2012/main" userId="S::juliana.sebastiany@sistemafiep.org.br::1e7232ad-24dd-4f7e-bd83-09bbd2293d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868"/>
    <a:srgbClr val="006093"/>
    <a:srgbClr val="0095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78360" autoAdjust="0"/>
  </p:normalViewPr>
  <p:slideViewPr>
    <p:cSldViewPr snapToGrid="0">
      <p:cViewPr varScale="1">
        <p:scale>
          <a:sx n="81" d="100"/>
          <a:sy n="81" d="100"/>
        </p:scale>
        <p:origin x="96" y="666"/>
      </p:cViewPr>
      <p:guideLst/>
    </p:cSldViewPr>
  </p:slideViewPr>
  <p:notesTextViewPr>
    <p:cViewPr>
      <p:scale>
        <a:sx n="1" d="1"/>
        <a:sy n="1" d="1"/>
      </p:scale>
      <p:origin x="0" y="0"/>
    </p:cViewPr>
  </p:notesTextViewPr>
  <p:sorterViewPr>
    <p:cViewPr>
      <p:scale>
        <a:sx n="100" d="100"/>
        <a:sy n="100" d="100"/>
      </p:scale>
      <p:origin x="0" y="-55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361275-EE68-4B67-86AA-79B8DC2F497B}" type="datetimeFigureOut">
              <a:rPr lang="pt-BR" smtClean="0"/>
              <a:t>25/05/2021</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DB5E0-0956-4B26-82EE-818558086667}" type="slidenum">
              <a:rPr lang="pt-BR" smtClean="0"/>
              <a:t>‹nº›</a:t>
            </a:fld>
            <a:endParaRPr lang="pt-BR"/>
          </a:p>
        </p:txBody>
      </p:sp>
    </p:spTree>
    <p:extLst>
      <p:ext uri="{BB962C8B-B14F-4D97-AF65-F5344CB8AC3E}">
        <p14:creationId xmlns:p14="http://schemas.microsoft.com/office/powerpoint/2010/main" val="1689401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lnSpc>
                <a:spcPct val="120000"/>
              </a:lnSpc>
              <a:spcAft>
                <a:spcPts val="600"/>
              </a:spcAft>
              <a:buNone/>
            </a:pPr>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DB5E0-0956-4B26-82EE-818558086667}"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3784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lnSpc>
                <a:spcPct val="120000"/>
              </a:lnSpc>
              <a:spcAft>
                <a:spcPts val="600"/>
              </a:spcAft>
              <a:buNone/>
            </a:pPr>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DB5E0-0956-4B26-82EE-818558086667}"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30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lnSpc>
                <a:spcPct val="120000"/>
              </a:lnSpc>
              <a:spcAft>
                <a:spcPts val="600"/>
              </a:spcAft>
              <a:buNone/>
            </a:pPr>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DB5E0-0956-4B26-82EE-818558086667}"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6202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lnSpc>
                <a:spcPct val="120000"/>
              </a:lnSpc>
              <a:spcAft>
                <a:spcPts val="600"/>
              </a:spcAft>
              <a:buNone/>
            </a:pPr>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DB5E0-0956-4B26-82EE-818558086667}"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971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lnSpc>
                <a:spcPct val="120000"/>
              </a:lnSpc>
              <a:spcAft>
                <a:spcPts val="600"/>
              </a:spcAft>
              <a:buNone/>
            </a:pPr>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DB5E0-0956-4B26-82EE-818558086667}"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0136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lnSpc>
                <a:spcPct val="120000"/>
              </a:lnSpc>
              <a:spcAft>
                <a:spcPts val="600"/>
              </a:spcAft>
              <a:buNone/>
            </a:pPr>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DB5E0-0956-4B26-82EE-818558086667}"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8618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lnSpc>
                <a:spcPct val="120000"/>
              </a:lnSpc>
              <a:spcAft>
                <a:spcPts val="600"/>
              </a:spcAft>
              <a:buNone/>
            </a:pPr>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DB5E0-0956-4B26-82EE-818558086667}"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0872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lnSpc>
                <a:spcPct val="120000"/>
              </a:lnSpc>
              <a:spcAft>
                <a:spcPts val="600"/>
              </a:spcAft>
              <a:buNone/>
            </a:pPr>
            <a:endParaRPr lang="pt-BR" dirty="0"/>
          </a:p>
        </p:txBody>
      </p:sp>
      <p:sp>
        <p:nvSpPr>
          <p:cNvPr id="4" name="Espaço Reservado para Número de Slide 3"/>
          <p:cNvSpPr>
            <a:spLocks noGrp="1"/>
          </p:cNvSpPr>
          <p:nvPr>
            <p:ph type="sldNum" sz="quarter" idx="5"/>
          </p:nvPr>
        </p:nvSpPr>
        <p:spPr/>
        <p:txBody>
          <a:bodyPr/>
          <a:lstStyle/>
          <a:p>
            <a:fld id="{507DB5E0-0956-4B26-82EE-818558086667}" type="slidenum">
              <a:rPr lang="pt-BR" smtClean="0"/>
              <a:t>8</a:t>
            </a:fld>
            <a:endParaRPr lang="pt-BR"/>
          </a:p>
        </p:txBody>
      </p:sp>
    </p:spTree>
    <p:extLst>
      <p:ext uri="{BB962C8B-B14F-4D97-AF65-F5344CB8AC3E}">
        <p14:creationId xmlns:p14="http://schemas.microsoft.com/office/powerpoint/2010/main" val="2245487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lnSpc>
                <a:spcPct val="120000"/>
              </a:lnSpc>
              <a:spcAft>
                <a:spcPts val="600"/>
              </a:spcAft>
              <a:buNone/>
            </a:pPr>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DB5E0-0956-4B26-82EE-818558086667}"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8535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F4DC58BB-98EA-4E47-8925-11D287F5D9BD}" type="datetimeFigureOut">
              <a:rPr lang="pt-BR" smtClean="0"/>
              <a:t>25/05/2021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FF781A6-F80B-4B0C-B3D7-F58C07AF8613}" type="slidenum">
              <a:rPr lang="pt-BR" smtClean="0"/>
              <a:t>‹nº›</a:t>
            </a:fld>
            <a:endParaRPr lang="pt-BR"/>
          </a:p>
        </p:txBody>
      </p:sp>
    </p:spTree>
    <p:extLst>
      <p:ext uri="{BB962C8B-B14F-4D97-AF65-F5344CB8AC3E}">
        <p14:creationId xmlns:p14="http://schemas.microsoft.com/office/powerpoint/2010/main" val="505318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4DC58BB-98EA-4E47-8925-11D287F5D9BD}" type="datetimeFigureOut">
              <a:rPr lang="pt-BR" smtClean="0"/>
              <a:t>25/05/2021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FF781A6-F80B-4B0C-B3D7-F58C07AF8613}" type="slidenum">
              <a:rPr lang="pt-BR" smtClean="0"/>
              <a:t>‹nº›</a:t>
            </a:fld>
            <a:endParaRPr lang="pt-BR"/>
          </a:p>
        </p:txBody>
      </p:sp>
    </p:spTree>
    <p:extLst>
      <p:ext uri="{BB962C8B-B14F-4D97-AF65-F5344CB8AC3E}">
        <p14:creationId xmlns:p14="http://schemas.microsoft.com/office/powerpoint/2010/main" val="623323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4DC58BB-98EA-4E47-8925-11D287F5D9BD}" type="datetimeFigureOut">
              <a:rPr lang="pt-BR" smtClean="0"/>
              <a:t>25/05/2021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FF781A6-F80B-4B0C-B3D7-F58C07AF8613}" type="slidenum">
              <a:rPr lang="pt-BR" smtClean="0"/>
              <a:t>‹nº›</a:t>
            </a:fld>
            <a:endParaRPr lang="pt-BR"/>
          </a:p>
        </p:txBody>
      </p:sp>
    </p:spTree>
    <p:extLst>
      <p:ext uri="{BB962C8B-B14F-4D97-AF65-F5344CB8AC3E}">
        <p14:creationId xmlns:p14="http://schemas.microsoft.com/office/powerpoint/2010/main" val="1826826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4DC58BB-98EA-4E47-8925-11D287F5D9BD}" type="datetimeFigureOut">
              <a:rPr lang="pt-BR" smtClean="0"/>
              <a:t>25/05/2021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FF781A6-F80B-4B0C-B3D7-F58C07AF8613}" type="slidenum">
              <a:rPr lang="pt-BR" smtClean="0"/>
              <a:t>‹nº›</a:t>
            </a:fld>
            <a:endParaRPr lang="pt-BR"/>
          </a:p>
        </p:txBody>
      </p:sp>
    </p:spTree>
    <p:extLst>
      <p:ext uri="{BB962C8B-B14F-4D97-AF65-F5344CB8AC3E}">
        <p14:creationId xmlns:p14="http://schemas.microsoft.com/office/powerpoint/2010/main" val="413843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F4DC58BB-98EA-4E47-8925-11D287F5D9BD}" type="datetimeFigureOut">
              <a:rPr lang="pt-BR" smtClean="0"/>
              <a:t>25/05/2021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FF781A6-F80B-4B0C-B3D7-F58C07AF8613}" type="slidenum">
              <a:rPr lang="pt-BR" smtClean="0"/>
              <a:t>‹nº›</a:t>
            </a:fld>
            <a:endParaRPr lang="pt-BR"/>
          </a:p>
        </p:txBody>
      </p:sp>
    </p:spTree>
    <p:extLst>
      <p:ext uri="{BB962C8B-B14F-4D97-AF65-F5344CB8AC3E}">
        <p14:creationId xmlns:p14="http://schemas.microsoft.com/office/powerpoint/2010/main" val="1742249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F4DC58BB-98EA-4E47-8925-11D287F5D9BD}" type="datetimeFigureOut">
              <a:rPr lang="pt-BR" smtClean="0"/>
              <a:t>25/05/2021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FF781A6-F80B-4B0C-B3D7-F58C07AF8613}" type="slidenum">
              <a:rPr lang="pt-BR" smtClean="0"/>
              <a:t>‹nº›</a:t>
            </a:fld>
            <a:endParaRPr lang="pt-BR"/>
          </a:p>
        </p:txBody>
      </p:sp>
    </p:spTree>
    <p:extLst>
      <p:ext uri="{BB962C8B-B14F-4D97-AF65-F5344CB8AC3E}">
        <p14:creationId xmlns:p14="http://schemas.microsoft.com/office/powerpoint/2010/main" val="329078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F4DC58BB-98EA-4E47-8925-11D287F5D9BD}" type="datetimeFigureOut">
              <a:rPr lang="pt-BR" smtClean="0"/>
              <a:t>25/05/2021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8FF781A6-F80B-4B0C-B3D7-F58C07AF8613}" type="slidenum">
              <a:rPr lang="pt-BR" smtClean="0"/>
              <a:t>‹nº›</a:t>
            </a:fld>
            <a:endParaRPr lang="pt-BR"/>
          </a:p>
        </p:txBody>
      </p:sp>
    </p:spTree>
    <p:extLst>
      <p:ext uri="{BB962C8B-B14F-4D97-AF65-F5344CB8AC3E}">
        <p14:creationId xmlns:p14="http://schemas.microsoft.com/office/powerpoint/2010/main" val="3025858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F4DC58BB-98EA-4E47-8925-11D287F5D9BD}" type="datetimeFigureOut">
              <a:rPr lang="pt-BR" smtClean="0"/>
              <a:t>25/05/2021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8FF781A6-F80B-4B0C-B3D7-F58C07AF8613}" type="slidenum">
              <a:rPr lang="pt-BR" smtClean="0"/>
              <a:t>‹nº›</a:t>
            </a:fld>
            <a:endParaRPr lang="pt-BR"/>
          </a:p>
        </p:txBody>
      </p:sp>
    </p:spTree>
    <p:extLst>
      <p:ext uri="{BB962C8B-B14F-4D97-AF65-F5344CB8AC3E}">
        <p14:creationId xmlns:p14="http://schemas.microsoft.com/office/powerpoint/2010/main" val="1290254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4DC58BB-98EA-4E47-8925-11D287F5D9BD}" type="datetimeFigureOut">
              <a:rPr lang="pt-BR" smtClean="0"/>
              <a:t>25/05/2021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8FF781A6-F80B-4B0C-B3D7-F58C07AF8613}" type="slidenum">
              <a:rPr lang="pt-BR" smtClean="0"/>
              <a:t>‹nº›</a:t>
            </a:fld>
            <a:endParaRPr lang="pt-BR"/>
          </a:p>
        </p:txBody>
      </p:sp>
    </p:spTree>
    <p:extLst>
      <p:ext uri="{BB962C8B-B14F-4D97-AF65-F5344CB8AC3E}">
        <p14:creationId xmlns:p14="http://schemas.microsoft.com/office/powerpoint/2010/main" val="2356851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F4DC58BB-98EA-4E47-8925-11D287F5D9BD}" type="datetimeFigureOut">
              <a:rPr lang="pt-BR" smtClean="0"/>
              <a:t>25/05/2021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FF781A6-F80B-4B0C-B3D7-F58C07AF8613}" type="slidenum">
              <a:rPr lang="pt-BR" smtClean="0"/>
              <a:t>‹nº›</a:t>
            </a:fld>
            <a:endParaRPr lang="pt-BR"/>
          </a:p>
        </p:txBody>
      </p:sp>
    </p:spTree>
    <p:extLst>
      <p:ext uri="{BB962C8B-B14F-4D97-AF65-F5344CB8AC3E}">
        <p14:creationId xmlns:p14="http://schemas.microsoft.com/office/powerpoint/2010/main" val="2005597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F4DC58BB-98EA-4E47-8925-11D287F5D9BD}" type="datetimeFigureOut">
              <a:rPr lang="pt-BR" smtClean="0"/>
              <a:t>25/05/2021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FF781A6-F80B-4B0C-B3D7-F58C07AF8613}" type="slidenum">
              <a:rPr lang="pt-BR" smtClean="0"/>
              <a:t>‹nº›</a:t>
            </a:fld>
            <a:endParaRPr lang="pt-BR"/>
          </a:p>
        </p:txBody>
      </p:sp>
    </p:spTree>
    <p:extLst>
      <p:ext uri="{BB962C8B-B14F-4D97-AF65-F5344CB8AC3E}">
        <p14:creationId xmlns:p14="http://schemas.microsoft.com/office/powerpoint/2010/main" val="3473049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C58BB-98EA-4E47-8925-11D287F5D9BD}" type="datetimeFigureOut">
              <a:rPr lang="pt-BR" smtClean="0"/>
              <a:t>25/05/2021</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781A6-F80B-4B0C-B3D7-F58C07AF8613}" type="slidenum">
              <a:rPr lang="pt-BR" smtClean="0"/>
              <a:t>‹nº›</a:t>
            </a:fld>
            <a:endParaRPr lang="pt-BR"/>
          </a:p>
        </p:txBody>
      </p:sp>
    </p:spTree>
    <p:extLst>
      <p:ext uri="{BB962C8B-B14F-4D97-AF65-F5344CB8AC3E}">
        <p14:creationId xmlns:p14="http://schemas.microsoft.com/office/powerpoint/2010/main" val="493160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8.svg"/><Relationship Id="rId12"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AAA62578-8E19-4398-9F2A-7A54026A80C0}"/>
              </a:ext>
            </a:extLst>
          </p:cNvPr>
          <p:cNvPicPr>
            <a:picLocks noChangeAspect="1"/>
          </p:cNvPicPr>
          <p:nvPr/>
        </p:nvPicPr>
        <p:blipFill>
          <a:blip r:embed="rId4"/>
          <a:stretch>
            <a:fillRect/>
          </a:stretch>
        </p:blipFill>
        <p:spPr>
          <a:xfrm>
            <a:off x="889034" y="1459875"/>
            <a:ext cx="10115449" cy="4955126"/>
          </a:xfrm>
          <a:prstGeom prst="rect">
            <a:avLst/>
          </a:prstGeom>
        </p:spPr>
      </p:pic>
      <p:sp>
        <p:nvSpPr>
          <p:cNvPr id="6" name="Título 1">
            <a:extLst>
              <a:ext uri="{FF2B5EF4-FFF2-40B4-BE49-F238E27FC236}">
                <a16:creationId xmlns:a16="http://schemas.microsoft.com/office/drawing/2014/main" id="{833AF2B0-1D09-4E2A-953B-7C5798774980}"/>
              </a:ext>
            </a:extLst>
          </p:cNvPr>
          <p:cNvSpPr txBox="1">
            <a:spLocks/>
          </p:cNvSpPr>
          <p:nvPr/>
        </p:nvSpPr>
        <p:spPr>
          <a:xfrm>
            <a:off x="1202719" y="222460"/>
            <a:ext cx="10763250" cy="932868"/>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chemeClr val="bg1"/>
                </a:solidFill>
              </a:rPr>
              <a:t>CAMPANHA ESSENCIAL É VIVER </a:t>
            </a:r>
          </a:p>
        </p:txBody>
      </p:sp>
      <p:pic>
        <p:nvPicPr>
          <p:cNvPr id="4" name="Imagem 3">
            <a:extLst>
              <a:ext uri="{FF2B5EF4-FFF2-40B4-BE49-F238E27FC236}">
                <a16:creationId xmlns:a16="http://schemas.microsoft.com/office/drawing/2014/main" id="{9145B8B3-D507-447F-A152-B91B433724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6108" y="5701426"/>
            <a:ext cx="423368" cy="377922"/>
          </a:xfrm>
          <a:prstGeom prst="rect">
            <a:avLst/>
          </a:prstGeom>
        </p:spPr>
      </p:pic>
      <p:pic>
        <p:nvPicPr>
          <p:cNvPr id="7" name="Imagem 6">
            <a:extLst>
              <a:ext uri="{FF2B5EF4-FFF2-40B4-BE49-F238E27FC236}">
                <a16:creationId xmlns:a16="http://schemas.microsoft.com/office/drawing/2014/main" id="{A17214CB-F1E8-49FD-9170-78DA6AA9C1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86191" y="5701426"/>
            <a:ext cx="423368" cy="377922"/>
          </a:xfrm>
          <a:prstGeom prst="rect">
            <a:avLst/>
          </a:prstGeom>
        </p:spPr>
      </p:pic>
      <p:pic>
        <p:nvPicPr>
          <p:cNvPr id="8" name="Imagem 7">
            <a:extLst>
              <a:ext uri="{FF2B5EF4-FFF2-40B4-BE49-F238E27FC236}">
                <a16:creationId xmlns:a16="http://schemas.microsoft.com/office/drawing/2014/main" id="{897E8055-6D60-4ADC-A00F-B12EE48BB8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6274" y="5701426"/>
            <a:ext cx="423368" cy="377922"/>
          </a:xfrm>
          <a:prstGeom prst="rect">
            <a:avLst/>
          </a:prstGeom>
        </p:spPr>
      </p:pic>
      <p:pic>
        <p:nvPicPr>
          <p:cNvPr id="9" name="Imagem 8">
            <a:extLst>
              <a:ext uri="{FF2B5EF4-FFF2-40B4-BE49-F238E27FC236}">
                <a16:creationId xmlns:a16="http://schemas.microsoft.com/office/drawing/2014/main" id="{73AFE594-19A2-46DC-91F6-000755B7FA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5390" y="130790"/>
            <a:ext cx="1147742" cy="1024538"/>
          </a:xfrm>
          <a:prstGeom prst="rect">
            <a:avLst/>
          </a:prstGeom>
        </p:spPr>
      </p:pic>
    </p:spTree>
    <p:extLst>
      <p:ext uri="{BB962C8B-B14F-4D97-AF65-F5344CB8AC3E}">
        <p14:creationId xmlns:p14="http://schemas.microsoft.com/office/powerpoint/2010/main" val="1134932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31AD886A-EEF3-492F-87CA-41E1523E87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0325" y="5058852"/>
            <a:ext cx="1553624" cy="1386851"/>
          </a:xfrm>
          <a:prstGeom prst="rect">
            <a:avLst/>
          </a:prstGeom>
        </p:spPr>
      </p:pic>
    </p:spTree>
    <p:extLst>
      <p:ext uri="{BB962C8B-B14F-4D97-AF65-F5344CB8AC3E}">
        <p14:creationId xmlns:p14="http://schemas.microsoft.com/office/powerpoint/2010/main" val="1345653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Título 1">
            <a:extLst>
              <a:ext uri="{FF2B5EF4-FFF2-40B4-BE49-F238E27FC236}">
                <a16:creationId xmlns:a16="http://schemas.microsoft.com/office/drawing/2014/main" id="{B0D4CF4B-5A68-48D1-91CA-1F90B13436D7}"/>
              </a:ext>
            </a:extLst>
          </p:cNvPr>
          <p:cNvSpPr txBox="1">
            <a:spLocks/>
          </p:cNvSpPr>
          <p:nvPr/>
        </p:nvSpPr>
        <p:spPr>
          <a:xfrm>
            <a:off x="152425" y="289284"/>
            <a:ext cx="10763250" cy="932868"/>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4000" b="1" i="0" u="none" strike="noStrike" kern="1200" cap="none" spc="0" normalizeH="0" baseline="0" noProof="0" dirty="0">
                <a:ln>
                  <a:noFill/>
                </a:ln>
                <a:solidFill>
                  <a:prstClr val="white"/>
                </a:solidFill>
                <a:effectLst/>
                <a:uLnTx/>
                <a:uFillTx/>
                <a:latin typeface="Calibri Light" panose="020F0302020204030204"/>
                <a:ea typeface="+mj-ea"/>
                <a:cs typeface="+mj-cs"/>
              </a:rPr>
              <a:t>Formas de Participação</a:t>
            </a:r>
          </a:p>
        </p:txBody>
      </p:sp>
      <p:sp>
        <p:nvSpPr>
          <p:cNvPr id="31" name="CaixaDeTexto 30">
            <a:extLst>
              <a:ext uri="{FF2B5EF4-FFF2-40B4-BE49-F238E27FC236}">
                <a16:creationId xmlns:a16="http://schemas.microsoft.com/office/drawing/2014/main" id="{60AB2621-745C-4F2C-803A-74245F99D83A}"/>
              </a:ext>
            </a:extLst>
          </p:cNvPr>
          <p:cNvSpPr txBox="1"/>
          <p:nvPr/>
        </p:nvSpPr>
        <p:spPr>
          <a:xfrm>
            <a:off x="2869967" y="2388805"/>
            <a:ext cx="3099253" cy="32470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pt-BR" sz="2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Doação de equipamentos para prevenção e apoio ao</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pt-BR" sz="2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tratamento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pt-BR" sz="2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da Covid-19</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pt-BR" sz="2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Álcool gel e máscaras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pt-BR" sz="2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EPIs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pt-BR" sz="2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Oxímetros </a:t>
            </a:r>
          </a:p>
        </p:txBody>
      </p:sp>
      <p:sp>
        <p:nvSpPr>
          <p:cNvPr id="14" name="CaixaDeTexto 13">
            <a:extLst>
              <a:ext uri="{FF2B5EF4-FFF2-40B4-BE49-F238E27FC236}">
                <a16:creationId xmlns:a16="http://schemas.microsoft.com/office/drawing/2014/main" id="{ACAC41BF-F584-4679-8138-598503273529}"/>
              </a:ext>
            </a:extLst>
          </p:cNvPr>
          <p:cNvSpPr txBox="1"/>
          <p:nvPr/>
        </p:nvSpPr>
        <p:spPr>
          <a:xfrm>
            <a:off x="8755106" y="2419919"/>
            <a:ext cx="2649198" cy="38010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pt-BR" sz="2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Doação de alimentos, agasalhos, cobertores e livros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pt-BR" sz="2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Alimentos não perecíveis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pt-BR" sz="2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Agasalhos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pt-BR" sz="2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Cobertores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pt-BR" sz="2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Livros  </a:t>
            </a: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pt-B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Gráfico 15" descr="Cesto de frutas">
            <a:extLst>
              <a:ext uri="{FF2B5EF4-FFF2-40B4-BE49-F238E27FC236}">
                <a16:creationId xmlns:a16="http://schemas.microsoft.com/office/drawing/2014/main" id="{90987D2E-57FB-4CD0-A262-488435707B9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66442" y="1584821"/>
            <a:ext cx="626526" cy="629641"/>
          </a:xfrm>
          <a:prstGeom prst="rect">
            <a:avLst/>
          </a:prstGeom>
        </p:spPr>
      </p:pic>
      <p:pic>
        <p:nvPicPr>
          <p:cNvPr id="4" name="Gráfico 3" descr="Pulmões">
            <a:extLst>
              <a:ext uri="{FF2B5EF4-FFF2-40B4-BE49-F238E27FC236}">
                <a16:creationId xmlns:a16="http://schemas.microsoft.com/office/drawing/2014/main" id="{C55C4945-1D14-4C57-AD3B-9074B33A66F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78582" y="1539403"/>
            <a:ext cx="716910" cy="720478"/>
          </a:xfrm>
          <a:prstGeom prst="rect">
            <a:avLst/>
          </a:prstGeom>
        </p:spPr>
      </p:pic>
      <p:pic>
        <p:nvPicPr>
          <p:cNvPr id="9" name="Gráfico 8" descr="Tablet">
            <a:extLst>
              <a:ext uri="{FF2B5EF4-FFF2-40B4-BE49-F238E27FC236}">
                <a16:creationId xmlns:a16="http://schemas.microsoft.com/office/drawing/2014/main" id="{7E85DE3C-5560-4FCF-A0BF-CFE9A73346F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08326" y="1495084"/>
            <a:ext cx="770178" cy="774011"/>
          </a:xfrm>
          <a:prstGeom prst="rect">
            <a:avLst/>
          </a:prstGeom>
        </p:spPr>
      </p:pic>
      <p:sp>
        <p:nvSpPr>
          <p:cNvPr id="24" name="CaixaDeTexto 23">
            <a:extLst>
              <a:ext uri="{FF2B5EF4-FFF2-40B4-BE49-F238E27FC236}">
                <a16:creationId xmlns:a16="http://schemas.microsoft.com/office/drawing/2014/main" id="{D973C139-09B5-4DE7-B747-F775C04C8F96}"/>
              </a:ext>
            </a:extLst>
          </p:cNvPr>
          <p:cNvSpPr txBox="1"/>
          <p:nvPr/>
        </p:nvSpPr>
        <p:spPr>
          <a:xfrm>
            <a:off x="6037564" y="2388805"/>
            <a:ext cx="2649198" cy="281615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pt-BR" sz="2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Doação de equipamentos para</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pt-BR" sz="2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aulas</a:t>
            </a:r>
            <a:r>
              <a:rPr kumimoji="0" lang="pt-BR" sz="2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online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pt-BR" sz="2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Computadores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pt-BR" sz="2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Tablets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pt-BR" sz="2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Celulares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pt-BR" sz="2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Chips de Internet</a:t>
            </a:r>
          </a:p>
        </p:txBody>
      </p:sp>
      <p:sp>
        <p:nvSpPr>
          <p:cNvPr id="25" name="CaixaDeTexto 24">
            <a:extLst>
              <a:ext uri="{FF2B5EF4-FFF2-40B4-BE49-F238E27FC236}">
                <a16:creationId xmlns:a16="http://schemas.microsoft.com/office/drawing/2014/main" id="{B6E99558-D15B-4C5F-94D2-BC869C59E1E3}"/>
              </a:ext>
            </a:extLst>
          </p:cNvPr>
          <p:cNvSpPr txBox="1"/>
          <p:nvPr/>
        </p:nvSpPr>
        <p:spPr>
          <a:xfrm>
            <a:off x="152425" y="2296809"/>
            <a:ext cx="2649198" cy="404726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pt-BR" sz="2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Doação de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pt-BR" sz="2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equipamentos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pt-BR" sz="2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para Vacinação</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pt-BR" sz="2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Conforme pesquisa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pt-BR" sz="2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Unidos pela Vacina</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pt-BR" sz="2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Caixa Térmica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pt-BR" sz="2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Geladeira</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pt-BR" sz="2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Freezer</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pt-BR" sz="2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Lixeiras com pedal </a:t>
            </a: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pt-BR" sz="2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11" name="Gráfico 10" descr="Agulha">
            <a:extLst>
              <a:ext uri="{FF2B5EF4-FFF2-40B4-BE49-F238E27FC236}">
                <a16:creationId xmlns:a16="http://schemas.microsoft.com/office/drawing/2014/main" id="{91BE66AD-0725-4F4B-A426-A564A611B5E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18686" y="1493816"/>
            <a:ext cx="626524" cy="629642"/>
          </a:xfrm>
          <a:prstGeom prst="rect">
            <a:avLst/>
          </a:prstGeom>
        </p:spPr>
      </p:pic>
      <p:pic>
        <p:nvPicPr>
          <p:cNvPr id="3" name="Imagem 2">
            <a:extLst>
              <a:ext uri="{FF2B5EF4-FFF2-40B4-BE49-F238E27FC236}">
                <a16:creationId xmlns:a16="http://schemas.microsoft.com/office/drawing/2014/main" id="{0CE6BA70-C3C5-4140-A674-EF67B22C66E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12891" y="124771"/>
            <a:ext cx="1147742" cy="1024538"/>
          </a:xfrm>
          <a:prstGeom prst="rect">
            <a:avLst/>
          </a:prstGeom>
        </p:spPr>
      </p:pic>
    </p:spTree>
    <p:extLst>
      <p:ext uri="{BB962C8B-B14F-4D97-AF65-F5344CB8AC3E}">
        <p14:creationId xmlns:p14="http://schemas.microsoft.com/office/powerpoint/2010/main" val="1225868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Título 1">
            <a:extLst>
              <a:ext uri="{FF2B5EF4-FFF2-40B4-BE49-F238E27FC236}">
                <a16:creationId xmlns:a16="http://schemas.microsoft.com/office/drawing/2014/main" id="{B0D4CF4B-5A68-48D1-91CA-1F90B13436D7}"/>
              </a:ext>
            </a:extLst>
          </p:cNvPr>
          <p:cNvSpPr txBox="1">
            <a:spLocks/>
          </p:cNvSpPr>
          <p:nvPr/>
        </p:nvSpPr>
        <p:spPr>
          <a:xfrm>
            <a:off x="3565663" y="1299763"/>
            <a:ext cx="10763250" cy="932868"/>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3000" b="1" i="0" u="none" strike="noStrike" kern="1200" cap="none" spc="0" normalizeH="0" baseline="0" noProof="0" dirty="0">
                <a:ln>
                  <a:noFill/>
                </a:ln>
                <a:solidFill>
                  <a:prstClr val="black"/>
                </a:solidFill>
                <a:effectLst/>
                <a:uLnTx/>
                <a:uFillTx/>
                <a:latin typeface="Calibri Light" panose="020F0302020204030204"/>
                <a:ea typeface="+mj-ea"/>
                <a:cs typeface="+mj-cs"/>
              </a:rPr>
              <a:t>141 </a:t>
            </a:r>
            <a:r>
              <a:rPr kumimoji="0" lang="pt-BR" sz="3000" b="0" i="0" u="none" strike="noStrike" kern="1200" cap="none" spc="0" normalizeH="0" baseline="0" noProof="0" dirty="0">
                <a:ln>
                  <a:noFill/>
                </a:ln>
                <a:solidFill>
                  <a:prstClr val="black"/>
                </a:solidFill>
                <a:effectLst/>
                <a:uLnTx/>
                <a:uFillTx/>
                <a:latin typeface="Calibri Light" panose="020F0302020204030204"/>
                <a:ea typeface="+mj-ea"/>
                <a:cs typeface="+mj-cs"/>
              </a:rPr>
              <a:t>MUNICÍPIOS COM DEMANDAS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2000" b="0" i="1" u="none" strike="noStrike" kern="1200" cap="none" spc="0" normalizeH="0" baseline="0" noProof="0" dirty="0">
                <a:ln>
                  <a:noFill/>
                </a:ln>
                <a:solidFill>
                  <a:prstClr val="black"/>
                </a:solidFill>
                <a:effectLst/>
                <a:uLnTx/>
                <a:uFillTx/>
                <a:latin typeface="Calibri Light" panose="020F0302020204030204"/>
                <a:ea typeface="+mj-ea"/>
                <a:cs typeface="+mj-cs"/>
              </a:rPr>
              <a:t>Pesquisa realizada nos 399 municípios do PR    </a:t>
            </a:r>
          </a:p>
        </p:txBody>
      </p:sp>
      <p:pic>
        <p:nvPicPr>
          <p:cNvPr id="4" name="Imagem 3">
            <a:extLst>
              <a:ext uri="{FF2B5EF4-FFF2-40B4-BE49-F238E27FC236}">
                <a16:creationId xmlns:a16="http://schemas.microsoft.com/office/drawing/2014/main" id="{0280F2B8-B123-4D83-B84A-91E18B504432}"/>
              </a:ext>
            </a:extLst>
          </p:cNvPr>
          <p:cNvPicPr>
            <a:picLocks noChangeAspect="1"/>
          </p:cNvPicPr>
          <p:nvPr/>
        </p:nvPicPr>
        <p:blipFill>
          <a:blip r:embed="rId4"/>
          <a:stretch>
            <a:fillRect/>
          </a:stretch>
        </p:blipFill>
        <p:spPr>
          <a:xfrm>
            <a:off x="3001617" y="1299763"/>
            <a:ext cx="564046" cy="564046"/>
          </a:xfrm>
          <a:prstGeom prst="rect">
            <a:avLst/>
          </a:prstGeom>
        </p:spPr>
      </p:pic>
      <p:sp>
        <p:nvSpPr>
          <p:cNvPr id="8" name="Título 1">
            <a:extLst>
              <a:ext uri="{FF2B5EF4-FFF2-40B4-BE49-F238E27FC236}">
                <a16:creationId xmlns:a16="http://schemas.microsoft.com/office/drawing/2014/main" id="{F9DC2092-789A-47E8-918C-B1E8B9785569}"/>
              </a:ext>
            </a:extLst>
          </p:cNvPr>
          <p:cNvSpPr txBox="1">
            <a:spLocks/>
          </p:cNvSpPr>
          <p:nvPr/>
        </p:nvSpPr>
        <p:spPr>
          <a:xfrm>
            <a:off x="331116" y="282117"/>
            <a:ext cx="7754169" cy="932868"/>
          </a:xfrm>
          <a:prstGeom prst="rect">
            <a:avLst/>
          </a:prstGeom>
        </p:spPr>
        <p:txBody>
          <a:bodyPr lIns="91440" tIns="45720" rIns="91440" bIns="45720" anchor="t">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4000" b="1" i="0" u="none" strike="noStrike" kern="1200" cap="none" spc="0" normalizeH="0" baseline="0" noProof="0" dirty="0">
                <a:ln>
                  <a:noFill/>
                </a:ln>
                <a:solidFill>
                  <a:prstClr val="white"/>
                </a:solidFill>
                <a:effectLst/>
                <a:uLnTx/>
                <a:uFillTx/>
                <a:latin typeface="Calibri Light" panose="020F0302020204030204"/>
                <a:ea typeface="+mj-ea"/>
                <a:cs typeface="+mj-cs"/>
              </a:rPr>
              <a:t>1.Doação de Equipamentos para   </a:t>
            </a:r>
          </a:p>
          <a:p>
            <a:pPr marL="0" marR="0" lvl="0" indent="0" algn="l" defTabSz="914400" rtl="0" eaLnBrk="1" fontAlgn="auto" latinLnBrk="0" hangingPunct="1">
              <a:lnSpc>
                <a:spcPct val="90000"/>
              </a:lnSpc>
              <a:spcBef>
                <a:spcPct val="0"/>
              </a:spcBef>
              <a:spcAft>
                <a:spcPts val="0"/>
              </a:spcAft>
              <a:buClrTx/>
              <a:buSzTx/>
              <a:buFontTx/>
              <a:buNone/>
              <a:tabLst/>
              <a:defRPr/>
            </a:pPr>
            <a:r>
              <a:rPr lang="pt-BR" sz="4000" b="1" dirty="0">
                <a:solidFill>
                  <a:prstClr val="white"/>
                </a:solidFill>
                <a:latin typeface="Calibri Light" panose="020F0302020204030204"/>
              </a:rPr>
              <a:t>    </a:t>
            </a:r>
            <a:r>
              <a:rPr kumimoji="0" lang="pt-BR" sz="4000" b="1" i="0" u="none" strike="noStrike" kern="1200" cap="none" spc="0" normalizeH="0" baseline="0" noProof="0" dirty="0">
                <a:ln>
                  <a:noFill/>
                </a:ln>
                <a:solidFill>
                  <a:prstClr val="white"/>
                </a:solidFill>
                <a:effectLst/>
                <a:uLnTx/>
                <a:uFillTx/>
                <a:latin typeface="Calibri Light" panose="020F0302020204030204"/>
                <a:ea typeface="+mj-ea"/>
                <a:cs typeface="+mj-cs"/>
              </a:rPr>
              <a:t>Vacinação </a:t>
            </a:r>
          </a:p>
        </p:txBody>
      </p:sp>
      <p:graphicFrame>
        <p:nvGraphicFramePr>
          <p:cNvPr id="2" name="Tabela 4">
            <a:extLst>
              <a:ext uri="{FF2B5EF4-FFF2-40B4-BE49-F238E27FC236}">
                <a16:creationId xmlns:a16="http://schemas.microsoft.com/office/drawing/2014/main" id="{DA93892E-A74A-4139-A63F-39B2A5E8CC78}"/>
              </a:ext>
            </a:extLst>
          </p:cNvPr>
          <p:cNvGraphicFramePr>
            <a:graphicFrameLocks noGrp="1"/>
          </p:cNvGraphicFramePr>
          <p:nvPr>
            <p:extLst>
              <p:ext uri="{D42A27DB-BD31-4B8C-83A1-F6EECF244321}">
                <p14:modId xmlns:p14="http://schemas.microsoft.com/office/powerpoint/2010/main" val="3490208758"/>
              </p:ext>
            </p:extLst>
          </p:nvPr>
        </p:nvGraphicFramePr>
        <p:xfrm>
          <a:off x="959946" y="2317409"/>
          <a:ext cx="10134420" cy="3684695"/>
        </p:xfrm>
        <a:graphic>
          <a:graphicData uri="http://schemas.openxmlformats.org/drawingml/2006/table">
            <a:tbl>
              <a:tblPr firstRow="1" bandRow="1">
                <a:tableStyleId>{5C22544A-7EE6-4342-B048-85BDC9FD1C3A}</a:tableStyleId>
              </a:tblPr>
              <a:tblGrid>
                <a:gridCol w="3378140">
                  <a:extLst>
                    <a:ext uri="{9D8B030D-6E8A-4147-A177-3AD203B41FA5}">
                      <a16:colId xmlns:a16="http://schemas.microsoft.com/office/drawing/2014/main" val="2247394188"/>
                    </a:ext>
                  </a:extLst>
                </a:gridCol>
                <a:gridCol w="3378140">
                  <a:extLst>
                    <a:ext uri="{9D8B030D-6E8A-4147-A177-3AD203B41FA5}">
                      <a16:colId xmlns:a16="http://schemas.microsoft.com/office/drawing/2014/main" val="1544810147"/>
                    </a:ext>
                  </a:extLst>
                </a:gridCol>
                <a:gridCol w="3378140">
                  <a:extLst>
                    <a:ext uri="{9D8B030D-6E8A-4147-A177-3AD203B41FA5}">
                      <a16:colId xmlns:a16="http://schemas.microsoft.com/office/drawing/2014/main" val="506529388"/>
                    </a:ext>
                  </a:extLst>
                </a:gridCol>
              </a:tblGrid>
              <a:tr h="422265">
                <a:tc>
                  <a:txBody>
                    <a:bodyPr/>
                    <a:lstStyle/>
                    <a:p>
                      <a:r>
                        <a:rPr lang="pt-BR" dirty="0"/>
                        <a:t>EQUIPAMENTO </a:t>
                      </a:r>
                    </a:p>
                  </a:txBody>
                  <a:tcPr/>
                </a:tc>
                <a:tc>
                  <a:txBody>
                    <a:bodyPr/>
                    <a:lstStyle/>
                    <a:p>
                      <a:r>
                        <a:rPr lang="pt-BR" dirty="0"/>
                        <a:t>NÚMERO DE MUNCÍPIOS </a:t>
                      </a:r>
                    </a:p>
                  </a:txBody>
                  <a:tcPr/>
                </a:tc>
                <a:tc>
                  <a:txBody>
                    <a:bodyPr/>
                    <a:lstStyle/>
                    <a:p>
                      <a:r>
                        <a:rPr lang="pt-BR" dirty="0"/>
                        <a:t>NUMERO DE EQUIPAMENTOS</a:t>
                      </a:r>
                    </a:p>
                  </a:txBody>
                  <a:tcPr/>
                </a:tc>
                <a:extLst>
                  <a:ext uri="{0D108BD9-81ED-4DB2-BD59-A6C34878D82A}">
                    <a16:rowId xmlns:a16="http://schemas.microsoft.com/office/drawing/2014/main" val="3260236960"/>
                  </a:ext>
                </a:extLst>
              </a:tr>
              <a:tr h="422265">
                <a:tc>
                  <a:txBody>
                    <a:bodyPr/>
                    <a:lstStyle/>
                    <a:p>
                      <a:pPr algn="l"/>
                      <a:r>
                        <a:rPr lang="pt-BR" dirty="0"/>
                        <a:t>GELADEIRA </a:t>
                      </a:r>
                    </a:p>
                  </a:txBody>
                  <a:tcPr anchor="ctr"/>
                </a:tc>
                <a:tc>
                  <a:txBody>
                    <a:bodyPr/>
                    <a:lstStyle/>
                    <a:p>
                      <a:pPr algn="ctr"/>
                      <a:r>
                        <a:rPr lang="pt-BR" dirty="0"/>
                        <a:t>16</a:t>
                      </a:r>
                    </a:p>
                  </a:txBody>
                  <a:tcPr anchor="ctr"/>
                </a:tc>
                <a:tc>
                  <a:txBody>
                    <a:bodyPr/>
                    <a:lstStyle/>
                    <a:p>
                      <a:pPr algn="ctr"/>
                      <a:r>
                        <a:rPr lang="pt-BR" dirty="0"/>
                        <a:t>16</a:t>
                      </a:r>
                    </a:p>
                  </a:txBody>
                  <a:tcPr anchor="ctr"/>
                </a:tc>
                <a:extLst>
                  <a:ext uri="{0D108BD9-81ED-4DB2-BD59-A6C34878D82A}">
                    <a16:rowId xmlns:a16="http://schemas.microsoft.com/office/drawing/2014/main" val="3395693856"/>
                  </a:ext>
                </a:extLst>
              </a:tr>
              <a:tr h="422265">
                <a:tc>
                  <a:txBody>
                    <a:bodyPr/>
                    <a:lstStyle/>
                    <a:p>
                      <a:pPr algn="l"/>
                      <a:r>
                        <a:rPr lang="pt-BR" dirty="0"/>
                        <a:t>FREEZER </a:t>
                      </a:r>
                    </a:p>
                  </a:txBody>
                  <a:tcPr anchor="ctr"/>
                </a:tc>
                <a:tc>
                  <a:txBody>
                    <a:bodyPr/>
                    <a:lstStyle/>
                    <a:p>
                      <a:pPr algn="ctr"/>
                      <a:r>
                        <a:rPr lang="pt-BR" dirty="0"/>
                        <a:t>02</a:t>
                      </a:r>
                    </a:p>
                  </a:txBody>
                  <a:tcPr anchor="ctr"/>
                </a:tc>
                <a:tc>
                  <a:txBody>
                    <a:bodyPr/>
                    <a:lstStyle/>
                    <a:p>
                      <a:pPr algn="ctr"/>
                      <a:r>
                        <a:rPr lang="pt-BR" dirty="0"/>
                        <a:t>02 </a:t>
                      </a:r>
                    </a:p>
                  </a:txBody>
                  <a:tcPr anchor="ctr"/>
                </a:tc>
                <a:extLst>
                  <a:ext uri="{0D108BD9-81ED-4DB2-BD59-A6C34878D82A}">
                    <a16:rowId xmlns:a16="http://schemas.microsoft.com/office/drawing/2014/main" val="3795633747"/>
                  </a:ext>
                </a:extLst>
              </a:tr>
              <a:tr h="422265">
                <a:tc>
                  <a:txBody>
                    <a:bodyPr/>
                    <a:lstStyle/>
                    <a:p>
                      <a:pPr algn="l"/>
                      <a:r>
                        <a:rPr lang="pt-BR" dirty="0"/>
                        <a:t>CAIXAS TÉRMICAS </a:t>
                      </a:r>
                    </a:p>
                  </a:txBody>
                  <a:tcPr anchor="ctr"/>
                </a:tc>
                <a:tc>
                  <a:txBody>
                    <a:bodyPr/>
                    <a:lstStyle/>
                    <a:p>
                      <a:pPr algn="ctr"/>
                      <a:r>
                        <a:rPr lang="pt-BR"/>
                        <a:t>50</a:t>
                      </a:r>
                      <a:endParaRPr lang="pt-BR" dirty="0"/>
                    </a:p>
                  </a:txBody>
                  <a:tcPr anchor="ctr"/>
                </a:tc>
                <a:tc>
                  <a:txBody>
                    <a:bodyPr/>
                    <a:lstStyle/>
                    <a:p>
                      <a:pPr algn="ctr"/>
                      <a:r>
                        <a:rPr lang="pt-BR" dirty="0"/>
                        <a:t>265</a:t>
                      </a:r>
                    </a:p>
                  </a:txBody>
                  <a:tcPr anchor="ctr"/>
                </a:tc>
                <a:extLst>
                  <a:ext uri="{0D108BD9-81ED-4DB2-BD59-A6C34878D82A}">
                    <a16:rowId xmlns:a16="http://schemas.microsoft.com/office/drawing/2014/main" val="656720275"/>
                  </a:ext>
                </a:extLst>
              </a:tr>
              <a:tr h="728840">
                <a:tc>
                  <a:txBody>
                    <a:bodyPr/>
                    <a:lstStyle/>
                    <a:p>
                      <a:pPr algn="l"/>
                      <a:r>
                        <a:rPr lang="pt-BR" dirty="0"/>
                        <a:t>CAIXAS DE MATERIAL PERFUROCORTANTE </a:t>
                      </a:r>
                      <a:r>
                        <a:rPr lang="pt-BR" sz="1200" dirty="0"/>
                        <a:t>(TIPO 01, 02) </a:t>
                      </a:r>
                      <a:endParaRPr lang="pt-BR" dirty="0"/>
                    </a:p>
                  </a:txBody>
                  <a:tcPr anchor="ctr"/>
                </a:tc>
                <a:tc>
                  <a:txBody>
                    <a:bodyPr/>
                    <a:lstStyle/>
                    <a:p>
                      <a:pPr algn="ctr"/>
                      <a:r>
                        <a:rPr lang="pt-BR"/>
                        <a:t>82</a:t>
                      </a:r>
                      <a:endParaRPr lang="pt-BR" dirty="0"/>
                    </a:p>
                  </a:txBody>
                  <a:tcPr anchor="ctr"/>
                </a:tc>
                <a:tc>
                  <a:txBody>
                    <a:bodyPr/>
                    <a:lstStyle/>
                    <a:p>
                      <a:pPr algn="ctr"/>
                      <a:r>
                        <a:rPr lang="pt-BR" dirty="0"/>
                        <a:t>66.960</a:t>
                      </a:r>
                    </a:p>
                  </a:txBody>
                  <a:tcPr anchor="ctr"/>
                </a:tc>
                <a:extLst>
                  <a:ext uri="{0D108BD9-81ED-4DB2-BD59-A6C34878D82A}">
                    <a16:rowId xmlns:a16="http://schemas.microsoft.com/office/drawing/2014/main" val="2203273222"/>
                  </a:ext>
                </a:extLst>
              </a:tr>
              <a:tr h="422265">
                <a:tc>
                  <a:txBody>
                    <a:bodyPr/>
                    <a:lstStyle/>
                    <a:p>
                      <a:pPr algn="l"/>
                      <a:r>
                        <a:rPr lang="pt-BR" dirty="0"/>
                        <a:t>LIXEIRAS COM PEDAL </a:t>
                      </a:r>
                    </a:p>
                  </a:txBody>
                  <a:tcPr anchor="ctr"/>
                </a:tc>
                <a:tc>
                  <a:txBody>
                    <a:bodyPr/>
                    <a:lstStyle/>
                    <a:p>
                      <a:pPr algn="ctr"/>
                      <a:r>
                        <a:rPr lang="pt-BR"/>
                        <a:t>17</a:t>
                      </a:r>
                      <a:endParaRPr lang="pt-BR" dirty="0"/>
                    </a:p>
                  </a:txBody>
                  <a:tcPr anchor="ctr"/>
                </a:tc>
                <a:tc>
                  <a:txBody>
                    <a:bodyPr/>
                    <a:lstStyle/>
                    <a:p>
                      <a:pPr algn="ctr"/>
                      <a:r>
                        <a:rPr lang="pt-BR" dirty="0"/>
                        <a:t>107</a:t>
                      </a:r>
                    </a:p>
                  </a:txBody>
                  <a:tcPr anchor="ctr"/>
                </a:tc>
                <a:extLst>
                  <a:ext uri="{0D108BD9-81ED-4DB2-BD59-A6C34878D82A}">
                    <a16:rowId xmlns:a16="http://schemas.microsoft.com/office/drawing/2014/main" val="83975600"/>
                  </a:ext>
                </a:extLst>
              </a:tr>
              <a:tr h="422265">
                <a:tc>
                  <a:txBody>
                    <a:bodyPr/>
                    <a:lstStyle/>
                    <a:p>
                      <a:pPr algn="l"/>
                      <a:r>
                        <a:rPr lang="pt-BR" dirty="0"/>
                        <a:t>JALECO </a:t>
                      </a:r>
                    </a:p>
                  </a:txBody>
                  <a:tcPr anchor="ctr"/>
                </a:tc>
                <a:tc>
                  <a:txBody>
                    <a:bodyPr/>
                    <a:lstStyle/>
                    <a:p>
                      <a:pPr algn="ctr"/>
                      <a:r>
                        <a:rPr lang="pt-BR"/>
                        <a:t>7</a:t>
                      </a:r>
                      <a:endParaRPr lang="pt-BR" dirty="0"/>
                    </a:p>
                  </a:txBody>
                  <a:tcPr anchor="ctr"/>
                </a:tc>
                <a:tc>
                  <a:txBody>
                    <a:bodyPr/>
                    <a:lstStyle/>
                    <a:p>
                      <a:pPr algn="ctr"/>
                      <a:r>
                        <a:rPr lang="pt-BR" dirty="0"/>
                        <a:t>240</a:t>
                      </a:r>
                    </a:p>
                  </a:txBody>
                  <a:tcPr anchor="ctr"/>
                </a:tc>
                <a:extLst>
                  <a:ext uri="{0D108BD9-81ED-4DB2-BD59-A6C34878D82A}">
                    <a16:rowId xmlns:a16="http://schemas.microsoft.com/office/drawing/2014/main" val="2464546301"/>
                  </a:ext>
                </a:extLst>
              </a:tr>
              <a:tr h="422265">
                <a:tc>
                  <a:txBody>
                    <a:bodyPr/>
                    <a:lstStyle/>
                    <a:p>
                      <a:r>
                        <a:rPr lang="pt-BR" dirty="0"/>
                        <a:t>COMPUTADORES </a:t>
                      </a:r>
                    </a:p>
                  </a:txBody>
                  <a:tcPr/>
                </a:tc>
                <a:tc>
                  <a:txBody>
                    <a:bodyPr/>
                    <a:lstStyle/>
                    <a:p>
                      <a:pPr algn="ctr"/>
                      <a:r>
                        <a:rPr lang="pt-BR" dirty="0"/>
                        <a:t>16</a:t>
                      </a:r>
                    </a:p>
                  </a:txBody>
                  <a:tcPr/>
                </a:tc>
                <a:tc>
                  <a:txBody>
                    <a:bodyPr/>
                    <a:lstStyle/>
                    <a:p>
                      <a:pPr algn="ctr"/>
                      <a:r>
                        <a:rPr lang="pt-BR" dirty="0"/>
                        <a:t>87</a:t>
                      </a:r>
                    </a:p>
                  </a:txBody>
                  <a:tcPr/>
                </a:tc>
                <a:extLst>
                  <a:ext uri="{0D108BD9-81ED-4DB2-BD59-A6C34878D82A}">
                    <a16:rowId xmlns:a16="http://schemas.microsoft.com/office/drawing/2014/main" val="1951492176"/>
                  </a:ext>
                </a:extLst>
              </a:tr>
            </a:tbl>
          </a:graphicData>
        </a:graphic>
      </p:graphicFrame>
      <p:pic>
        <p:nvPicPr>
          <p:cNvPr id="6" name="Imagem 5">
            <a:extLst>
              <a:ext uri="{FF2B5EF4-FFF2-40B4-BE49-F238E27FC236}">
                <a16:creationId xmlns:a16="http://schemas.microsoft.com/office/drawing/2014/main" id="{E0558474-6C98-4F56-AA50-2938AFC90E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5285" y="60249"/>
            <a:ext cx="1147742" cy="1024538"/>
          </a:xfrm>
          <a:prstGeom prst="rect">
            <a:avLst/>
          </a:prstGeom>
        </p:spPr>
      </p:pic>
    </p:spTree>
    <p:extLst>
      <p:ext uri="{BB962C8B-B14F-4D97-AF65-F5344CB8AC3E}">
        <p14:creationId xmlns:p14="http://schemas.microsoft.com/office/powerpoint/2010/main" val="780916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Título 1">
            <a:extLst>
              <a:ext uri="{FF2B5EF4-FFF2-40B4-BE49-F238E27FC236}">
                <a16:creationId xmlns:a16="http://schemas.microsoft.com/office/drawing/2014/main" id="{B0D4CF4B-5A68-48D1-91CA-1F90B13436D7}"/>
              </a:ext>
            </a:extLst>
          </p:cNvPr>
          <p:cNvSpPr txBox="1">
            <a:spLocks/>
          </p:cNvSpPr>
          <p:nvPr/>
        </p:nvSpPr>
        <p:spPr>
          <a:xfrm>
            <a:off x="351722" y="95174"/>
            <a:ext cx="10763250" cy="932868"/>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pt-BR" sz="40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13" name="CaixaDeTexto 12">
            <a:extLst>
              <a:ext uri="{FF2B5EF4-FFF2-40B4-BE49-F238E27FC236}">
                <a16:creationId xmlns:a16="http://schemas.microsoft.com/office/drawing/2014/main" id="{C1828EE1-E837-4F15-B3FC-1A45DDCCB0BE}"/>
              </a:ext>
            </a:extLst>
          </p:cNvPr>
          <p:cNvSpPr txBox="1"/>
          <p:nvPr/>
        </p:nvSpPr>
        <p:spPr>
          <a:xfrm>
            <a:off x="185956" y="896519"/>
            <a:ext cx="11820087" cy="5743624"/>
          </a:xfrm>
          <a:prstGeom prst="rect">
            <a:avLst/>
          </a:prstGeom>
          <a:noFill/>
        </p:spPr>
        <p:txBody>
          <a:bodyPr wrap="square">
            <a:spAutoFit/>
          </a:bodyPr>
          <a:lstStyle/>
          <a:p>
            <a:pPr marL="0" marR="0" lvl="0" indent="0" algn="l" defTabSz="914400" rtl="0" eaLnBrk="1" fontAlgn="auto" latinLnBrk="0" hangingPunct="1">
              <a:lnSpc>
                <a:spcPct val="106000"/>
              </a:lnSpc>
              <a:spcBef>
                <a:spcPts val="0"/>
              </a:spcBef>
              <a:spcAft>
                <a:spcPts val="800"/>
              </a:spcAft>
              <a:buClrTx/>
              <a:buSzTx/>
              <a:buFontTx/>
              <a:buNone/>
              <a:tabLst/>
              <a:defRPr/>
            </a:pPr>
            <a:endParaRPr kumimoji="0" lang="pt-BR"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6000"/>
              </a:lnSpc>
              <a:spcBef>
                <a:spcPts val="0"/>
              </a:spcBef>
              <a:spcAft>
                <a:spcPts val="800"/>
              </a:spcAft>
              <a:buClrTx/>
              <a:buSzTx/>
              <a:buFontTx/>
              <a:buNone/>
              <a:tabLst/>
              <a:defRPr/>
            </a:pPr>
            <a:r>
              <a:rPr kumimoji="0" lang="pt-BR" sz="16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CAIXA TÉRMICA PARA VACINAS COM TERMÔMETRO DIGITAL</a:t>
            </a:r>
          </a:p>
          <a:p>
            <a:pPr marL="0" marR="0" lvl="0" indent="0" algn="just" defTabSz="914400" rtl="0" eaLnBrk="1" fontAlgn="auto" latinLnBrk="0" hangingPunct="1">
              <a:lnSpc>
                <a:spcPct val="106000"/>
              </a:lnSpc>
              <a:spcBef>
                <a:spcPts val="0"/>
              </a:spcBef>
              <a:spcAft>
                <a:spcPts val="800"/>
              </a:spcAft>
              <a:buClrTx/>
              <a:buSzTx/>
              <a:buFontTx/>
              <a:buNone/>
              <a:tabLst/>
              <a:defRPr/>
            </a:pPr>
            <a:r>
              <a:rPr kumimoji="0" lang="pt-BR"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Descritivo: capacidade (aproximada) de </a:t>
            </a:r>
            <a:r>
              <a:rPr kumimoji="0" lang="pt-BR" sz="16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50 litros</a:t>
            </a:r>
            <a:r>
              <a:rPr kumimoji="0" lang="pt-BR"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paredes com Poliestireno de Alto Impacto (PAI), entre camadas com PU (Poliuretano Expandido), tampa soprada com PAD (Polietileno de Alta Densidade), tampa com fecho de vedação e alças. Medidas (aproximadas): </a:t>
            </a:r>
            <a:r>
              <a:rPr kumimoji="0" lang="pt-BR" sz="16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altura 40 cm, largura 35 cm e comprimento 62 cm</a:t>
            </a:r>
            <a:r>
              <a:rPr kumimoji="0" lang="pt-BR"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Características adicionais: fabricação com matéria-prima virgem</a:t>
            </a:r>
            <a:r>
              <a:rPr kumimoji="0" lang="pt-BR" sz="16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Sistema para monitoramento da temperatura interna acoplado (termômetro) </a:t>
            </a:r>
            <a:r>
              <a:rPr kumimoji="0" lang="pt-BR"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com visualização da temperatura máxima e mínima sem precisar abrir a caixa térmica. </a:t>
            </a:r>
          </a:p>
          <a:p>
            <a:pPr marL="0" marR="0" lvl="0" indent="0" algn="l" defTabSz="914400" rtl="0" eaLnBrk="1" fontAlgn="auto" latinLnBrk="0" hangingPunct="1">
              <a:lnSpc>
                <a:spcPct val="106000"/>
              </a:lnSpc>
              <a:spcBef>
                <a:spcPts val="0"/>
              </a:spcBef>
              <a:spcAft>
                <a:spcPts val="800"/>
              </a:spcAft>
              <a:buClrTx/>
              <a:buSzTx/>
              <a:buFontTx/>
              <a:buNone/>
              <a:tabLst/>
              <a:defRPr/>
            </a:pPr>
            <a:r>
              <a:rPr kumimoji="0" lang="pt-BR" sz="16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GELADEIRA PARA VACINAS </a:t>
            </a:r>
          </a:p>
          <a:p>
            <a:pPr marL="0" marR="0" lvl="0" indent="0" algn="just" defTabSz="914400" rtl="0" eaLnBrk="1" fontAlgn="auto" latinLnBrk="0" hangingPunct="1">
              <a:lnSpc>
                <a:spcPct val="106000"/>
              </a:lnSpc>
              <a:spcBef>
                <a:spcPts val="0"/>
              </a:spcBef>
              <a:spcAft>
                <a:spcPts val="800"/>
              </a:spcAft>
              <a:buClrTx/>
              <a:buSzTx/>
              <a:buFontTx/>
              <a:buNone/>
              <a:tabLst/>
              <a:defRPr/>
            </a:pPr>
            <a:r>
              <a:rPr kumimoji="0" lang="pt-BR"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Descritivo: câmara vertical desenvolvida especificamente para </a:t>
            </a:r>
            <a:r>
              <a:rPr kumimoji="0" lang="pt-BR" sz="1600" b="1" i="0" u="sng" strike="noStrike" kern="1200" cap="none" spc="0" normalizeH="0" baseline="0" noProof="0" dirty="0">
                <a:ln>
                  <a:noFill/>
                </a:ln>
                <a:solidFill>
                  <a:prstClr val="white">
                    <a:lumMod val="50000"/>
                  </a:prstClr>
                </a:solidFill>
                <a:effectLst/>
                <a:uLnTx/>
                <a:uFillTx/>
                <a:latin typeface="Calibri" panose="020F0502020204030204"/>
                <a:ea typeface="+mn-ea"/>
                <a:cs typeface="+mn-cs"/>
              </a:rPr>
              <a:t>armazenamento de imunobiológicos. </a:t>
            </a:r>
            <a:r>
              <a:rPr kumimoji="0" lang="pt-BR"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Capacidade de armazenamento interno mínimo de 1.200 litros e máxima de 1.350 litros. Alimentação elétrica de alta capacidade, com condensação a ar, para recuperação e </a:t>
            </a:r>
            <a:r>
              <a:rPr kumimoji="0" lang="pt-BR" sz="16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estabilidade da temperatura interna em aproximadamente 15 minutos após abertura de porta</a:t>
            </a:r>
            <a:r>
              <a:rPr kumimoji="0" lang="pt-BR"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Gabinete externo e interno em aço inoxidável ou aço carbono e prateleiras ajustáveis. Porta de vidro triplo com </a:t>
            </a:r>
            <a:r>
              <a:rPr kumimoji="0" lang="pt-BR" sz="1600" b="0" i="0" u="none" strike="noStrike" kern="1200" cap="none" spc="0" normalizeH="0" baseline="0" noProof="0" dirty="0" err="1">
                <a:ln>
                  <a:noFill/>
                </a:ln>
                <a:solidFill>
                  <a:prstClr val="white">
                    <a:lumMod val="50000"/>
                  </a:prstClr>
                </a:solidFill>
                <a:effectLst/>
                <a:uLnTx/>
                <a:uFillTx/>
                <a:latin typeface="Calibri" panose="020F0502020204030204"/>
                <a:ea typeface="+mn-ea"/>
                <a:cs typeface="+mn-cs"/>
              </a:rPr>
              <a:t>anti</a:t>
            </a:r>
            <a:r>
              <a:rPr kumimoji="0" lang="pt-BR"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embaçamento e sistema de travamento com chave ou senha. Equipamento montado sobre 4 rodízios. Painel de comando com informações em português e sistema eletrônico integrado em display único, programável de 2°C a 8°C, com a temperatura de momento, variações máxima, mínima e nível de carga de bateria. Memória interna com capacidade de armazenamento no mínimo de 05 anos dos dados exportáveis através de entrada USB. Software de monitoramento e gerenciamento. </a:t>
            </a:r>
            <a:r>
              <a:rPr kumimoji="0" lang="pt-BR" sz="16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Mensagem e alarme sobre falta de energia elétrica, </a:t>
            </a:r>
            <a:r>
              <a:rPr kumimoji="0" lang="pt-BR"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temperatura fora de faixa, falha de sensor de temperatura, porta aberta, manutenção preventiva programada, sistema de emergência em operação. Sistema de discagem para notificação de alteração de temperatura selecionada e falta de energia elétrica para números telefônicos fixos ou móveis. Funcionamento do equipamento em casos de emergências alimentado por baterias seladas, com funcionamento na temperatura ideal por 24 horas na falha no abastecimento de energia elétrica. Equipamento disponível em 110 a 220 volts, 50/60 Hz. Equipamento com registro junto a Agência Nacional de Vigilância Sanitária (ANVISA) e apresentação do comprovante atualizado de cumprimento das legislações correlatas.</a:t>
            </a:r>
            <a:endParaRPr kumimoji="0" lang="pt-BR" sz="1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1FA4EF9D-0628-4842-BA93-0B809C5367D3}"/>
              </a:ext>
            </a:extLst>
          </p:cNvPr>
          <p:cNvSpPr txBox="1">
            <a:spLocks/>
          </p:cNvSpPr>
          <p:nvPr/>
        </p:nvSpPr>
        <p:spPr>
          <a:xfrm>
            <a:off x="281420" y="120774"/>
            <a:ext cx="10763250" cy="932868"/>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3200" b="1" i="0" u="none" strike="noStrike" kern="1200" cap="none" spc="0" normalizeH="0" baseline="0" noProof="0" dirty="0">
                <a:ln>
                  <a:noFill/>
                </a:ln>
                <a:solidFill>
                  <a:prstClr val="white"/>
                </a:solidFill>
                <a:effectLst/>
                <a:uLnTx/>
                <a:uFillTx/>
                <a:latin typeface="Calibri Light" panose="020F0302020204030204"/>
                <a:ea typeface="+mj-ea"/>
                <a:cs typeface="+mj-cs"/>
              </a:rPr>
              <a:t>Doação de Equipamentos para Vacinação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uLnTx/>
                <a:uFillTx/>
                <a:latin typeface="Calibri Light" panose="020F0302020204030204"/>
                <a:ea typeface="+mj-ea"/>
                <a:cs typeface="+mj-cs"/>
              </a:rPr>
              <a:t>(especificações técnicas da Secretaria Estadual da Saúde – PR) </a:t>
            </a:r>
          </a:p>
        </p:txBody>
      </p:sp>
      <p:pic>
        <p:nvPicPr>
          <p:cNvPr id="6" name="Imagem 5">
            <a:extLst>
              <a:ext uri="{FF2B5EF4-FFF2-40B4-BE49-F238E27FC236}">
                <a16:creationId xmlns:a16="http://schemas.microsoft.com/office/drawing/2014/main" id="{9E1C5B50-CCC1-4D74-9A84-C00B888EE1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2891" y="124771"/>
            <a:ext cx="1147742" cy="1024538"/>
          </a:xfrm>
          <a:prstGeom prst="rect">
            <a:avLst/>
          </a:prstGeom>
        </p:spPr>
      </p:pic>
    </p:spTree>
    <p:extLst>
      <p:ext uri="{BB962C8B-B14F-4D97-AF65-F5344CB8AC3E}">
        <p14:creationId xmlns:p14="http://schemas.microsoft.com/office/powerpoint/2010/main" val="654781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Título 1">
            <a:extLst>
              <a:ext uri="{FF2B5EF4-FFF2-40B4-BE49-F238E27FC236}">
                <a16:creationId xmlns:a16="http://schemas.microsoft.com/office/drawing/2014/main" id="{B0D4CF4B-5A68-48D1-91CA-1F90B13436D7}"/>
              </a:ext>
            </a:extLst>
          </p:cNvPr>
          <p:cNvSpPr txBox="1">
            <a:spLocks/>
          </p:cNvSpPr>
          <p:nvPr/>
        </p:nvSpPr>
        <p:spPr>
          <a:xfrm>
            <a:off x="351722" y="95174"/>
            <a:ext cx="10763250" cy="932868"/>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pt-BR" sz="40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13" name="CaixaDeTexto 12">
            <a:extLst>
              <a:ext uri="{FF2B5EF4-FFF2-40B4-BE49-F238E27FC236}">
                <a16:creationId xmlns:a16="http://schemas.microsoft.com/office/drawing/2014/main" id="{C1828EE1-E837-4F15-B3FC-1A45DDCCB0BE}"/>
              </a:ext>
            </a:extLst>
          </p:cNvPr>
          <p:cNvSpPr txBox="1"/>
          <p:nvPr/>
        </p:nvSpPr>
        <p:spPr>
          <a:xfrm>
            <a:off x="185956" y="1411793"/>
            <a:ext cx="11820087" cy="4816511"/>
          </a:xfrm>
          <a:prstGeom prst="rect">
            <a:avLst/>
          </a:prstGeom>
          <a:noFill/>
        </p:spPr>
        <p:txBody>
          <a:bodyPr wrap="square">
            <a:spAutoFit/>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kumimoji="0" lang="pt-BR" sz="16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LIXEIRAS COM PEDAL</a:t>
            </a:r>
          </a:p>
          <a:p>
            <a:pPr marL="0" marR="0" lvl="0" indent="0" algn="just" defTabSz="914400" rtl="0" eaLnBrk="1" fontAlgn="auto" latinLnBrk="0" hangingPunct="1">
              <a:lnSpc>
                <a:spcPct val="106000"/>
              </a:lnSpc>
              <a:spcBef>
                <a:spcPts val="0"/>
              </a:spcBef>
              <a:spcAft>
                <a:spcPts val="800"/>
              </a:spcAft>
              <a:buClrTx/>
              <a:buSzTx/>
              <a:buFontTx/>
              <a:buNone/>
              <a:tabLst/>
              <a:defRPr/>
            </a:pPr>
            <a:r>
              <a:rPr kumimoji="0" lang="pt-BR"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Descritivo: lixeira retangular em polipropileno de alta densidade, tampa com acionamento por pedal e capacidade </a:t>
            </a:r>
            <a:r>
              <a:rPr kumimoji="0" lang="pt-BR" sz="16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de 25 e 40 litros</a:t>
            </a:r>
            <a:r>
              <a:rPr kumimoji="0" lang="pt-BR"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com aro superior para travamento do saco de lixo. </a:t>
            </a:r>
          </a:p>
          <a:p>
            <a:pPr marL="0" marR="0" lvl="0" indent="0" algn="just" defTabSz="914400" rtl="0" eaLnBrk="1" fontAlgn="auto" latinLnBrk="0" hangingPunct="1">
              <a:lnSpc>
                <a:spcPct val="106000"/>
              </a:lnSpc>
              <a:spcBef>
                <a:spcPts val="0"/>
              </a:spcBef>
              <a:spcAft>
                <a:spcPts val="800"/>
              </a:spcAft>
              <a:buClrTx/>
              <a:buSzTx/>
              <a:buFontTx/>
              <a:buNone/>
              <a:tabLst/>
              <a:defRPr/>
            </a:pPr>
            <a:r>
              <a:rPr kumimoji="0" lang="pt-BR" sz="16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CAIXAS PARA MATERIAIS PERFUROCORTANTES – 02 MODELOS </a:t>
            </a:r>
          </a:p>
          <a:p>
            <a:pPr marL="0" marR="0" lvl="0" indent="0" algn="just" defTabSz="914400" rtl="0" eaLnBrk="1" fontAlgn="auto" latinLnBrk="0" hangingPunct="1">
              <a:lnSpc>
                <a:spcPct val="106000"/>
              </a:lnSpc>
              <a:spcBef>
                <a:spcPts val="0"/>
              </a:spcBef>
              <a:spcAft>
                <a:spcPts val="800"/>
              </a:spcAft>
              <a:buClrTx/>
              <a:buSzTx/>
              <a:buFontTx/>
              <a:buNone/>
              <a:tabLst/>
              <a:defRPr/>
            </a:pPr>
            <a:r>
              <a:rPr kumimoji="0" lang="pt-BR" sz="16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Descritivo 1: </a:t>
            </a:r>
            <a:r>
              <a:rPr kumimoji="0" lang="pt-BR"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coletor de resíduo cortante, capacidade 1.5 litros, em papelão de alta resistência, com alça dupla e bocal deverá permitir a colocação do material utilizando apenas uma das mãos, com trava de segurança para o fechamento do bocal. Internamente deverá conter saco plástico para retenção de líquidos, a superfície externa deverá conter símbolo de material infectante na cor preta. </a:t>
            </a:r>
          </a:p>
          <a:p>
            <a:pPr marL="0" marR="0" lvl="0" indent="0" algn="just" defTabSz="914400" rtl="0" eaLnBrk="1" fontAlgn="auto" latinLnBrk="0" hangingPunct="1">
              <a:lnSpc>
                <a:spcPct val="106000"/>
              </a:lnSpc>
              <a:spcBef>
                <a:spcPts val="0"/>
              </a:spcBef>
              <a:spcAft>
                <a:spcPts val="800"/>
              </a:spcAft>
              <a:buClrTx/>
              <a:buSzTx/>
              <a:buFontTx/>
              <a:buNone/>
              <a:tabLst/>
              <a:defRPr/>
            </a:pPr>
            <a:r>
              <a:rPr kumimoji="0" lang="pt-BR" sz="16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Descritivo 2: </a:t>
            </a:r>
            <a:r>
              <a:rPr kumimoji="0" lang="pt-BR"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coletor de resíduo cortante, rígido de resíduos perfurocortantes, com capacidade de 1 litro, em plástico polipropileno rígido, projetado de forma a permitir autolavagem e incinerações na cor amarela translúcida podendo ser visualizado o conteúdo. A tampa e bocal deve evitar o contato e o retorno do material descartado sobre tampa, de fechamento seguro livre de vazamentos. Apresentar o símbolo internacionalmente normatizado para material infectante e linha demarcatória de enchimento e número de registro na Anvisa.</a:t>
            </a:r>
          </a:p>
          <a:p>
            <a:pPr marL="0" marR="0" lvl="0" indent="0" algn="l" defTabSz="914400" rtl="0" eaLnBrk="1" fontAlgn="auto" latinLnBrk="0" hangingPunct="1">
              <a:lnSpc>
                <a:spcPct val="106000"/>
              </a:lnSpc>
              <a:spcBef>
                <a:spcPts val="0"/>
              </a:spcBef>
              <a:spcAft>
                <a:spcPts val="800"/>
              </a:spcAft>
              <a:buClrTx/>
              <a:buSzTx/>
              <a:buFontTx/>
              <a:buNone/>
              <a:tabLst/>
              <a:defRPr/>
            </a:pPr>
            <a:r>
              <a:rPr kumimoji="0" lang="pt-BR" sz="16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FREEZER   </a:t>
            </a:r>
          </a:p>
          <a:p>
            <a:pPr marL="0" marR="0" lvl="0" indent="0" algn="l" defTabSz="914400" rtl="0" eaLnBrk="1" fontAlgn="auto" latinLnBrk="0" hangingPunct="1">
              <a:lnSpc>
                <a:spcPct val="106000"/>
              </a:lnSpc>
              <a:spcBef>
                <a:spcPts val="0"/>
              </a:spcBef>
              <a:spcAft>
                <a:spcPts val="800"/>
              </a:spcAft>
              <a:buClrTx/>
              <a:buSzTx/>
              <a:buFontTx/>
              <a:buNone/>
              <a:tabLst/>
              <a:defRPr/>
            </a:pPr>
            <a:r>
              <a:rPr kumimoji="0" lang="pt-BR" sz="16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Qualquer especificação. </a:t>
            </a:r>
          </a:p>
          <a:p>
            <a:pPr marL="0" marR="0" lvl="0" indent="0" algn="just" defTabSz="914400" rtl="0" eaLnBrk="1" fontAlgn="auto" latinLnBrk="0" hangingPunct="1">
              <a:lnSpc>
                <a:spcPct val="106000"/>
              </a:lnSpc>
              <a:spcBef>
                <a:spcPts val="0"/>
              </a:spcBef>
              <a:spcAft>
                <a:spcPts val="800"/>
              </a:spcAft>
              <a:buClrTx/>
              <a:buSzTx/>
              <a:buFontTx/>
              <a:buNone/>
              <a:tabLst/>
              <a:defRPr/>
            </a:pPr>
            <a:r>
              <a:rPr kumimoji="0" lang="pt-BR" sz="16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JALECO DE ALGODÃO</a:t>
            </a:r>
          </a:p>
          <a:p>
            <a:pPr marL="0" marR="0" lvl="0" indent="0" algn="just" defTabSz="914400" rtl="0" eaLnBrk="1" fontAlgn="auto" latinLnBrk="0" hangingPunct="1">
              <a:lnSpc>
                <a:spcPct val="106000"/>
              </a:lnSpc>
              <a:spcBef>
                <a:spcPts val="0"/>
              </a:spcBef>
              <a:spcAft>
                <a:spcPts val="800"/>
              </a:spcAft>
              <a:buClrTx/>
              <a:buSzTx/>
              <a:buFontTx/>
              <a:buNone/>
              <a:tabLst/>
              <a:defRPr/>
            </a:pPr>
            <a:r>
              <a:rPr kumimoji="0" lang="pt-BR" sz="16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Qualquer especificação</a:t>
            </a:r>
            <a:r>
              <a:rPr kumimoji="0" lang="pt-BR"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Será verificado junto às prefeituras que demandaram esse produto as especificações sobre o tamanho dos jalecos. </a:t>
            </a:r>
          </a:p>
        </p:txBody>
      </p:sp>
      <p:sp>
        <p:nvSpPr>
          <p:cNvPr id="5" name="Título 1">
            <a:extLst>
              <a:ext uri="{FF2B5EF4-FFF2-40B4-BE49-F238E27FC236}">
                <a16:creationId xmlns:a16="http://schemas.microsoft.com/office/drawing/2014/main" id="{894F9C61-F8E8-4BD7-9702-E0C0577CC828}"/>
              </a:ext>
            </a:extLst>
          </p:cNvPr>
          <p:cNvSpPr txBox="1">
            <a:spLocks/>
          </p:cNvSpPr>
          <p:nvPr/>
        </p:nvSpPr>
        <p:spPr>
          <a:xfrm>
            <a:off x="185956" y="230104"/>
            <a:ext cx="10763250" cy="932868"/>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3200" b="1" i="0" u="none" strike="noStrike" kern="1200" cap="none" spc="0" normalizeH="0" baseline="0" noProof="0" dirty="0">
                <a:ln>
                  <a:noFill/>
                </a:ln>
                <a:solidFill>
                  <a:prstClr val="white"/>
                </a:solidFill>
                <a:effectLst/>
                <a:uLnTx/>
                <a:uFillTx/>
                <a:latin typeface="Calibri Light" panose="020F0302020204030204"/>
                <a:ea typeface="+mj-ea"/>
                <a:cs typeface="+mj-cs"/>
              </a:rPr>
              <a:t>Doação de Equipamentos para Vacinação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uLnTx/>
                <a:uFillTx/>
                <a:latin typeface="Calibri Light" panose="020F0302020204030204"/>
                <a:ea typeface="+mj-ea"/>
                <a:cs typeface="+mj-cs"/>
              </a:rPr>
              <a:t>(especificações técnicas da Secretaria Estadual da Saúde - PR) </a:t>
            </a:r>
          </a:p>
        </p:txBody>
      </p:sp>
      <p:pic>
        <p:nvPicPr>
          <p:cNvPr id="6" name="Imagem 5">
            <a:extLst>
              <a:ext uri="{FF2B5EF4-FFF2-40B4-BE49-F238E27FC236}">
                <a16:creationId xmlns:a16="http://schemas.microsoft.com/office/drawing/2014/main" id="{EF4296A5-D765-4BA0-ACB6-E172623999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2891" y="124771"/>
            <a:ext cx="1147742" cy="1024538"/>
          </a:xfrm>
          <a:prstGeom prst="rect">
            <a:avLst/>
          </a:prstGeom>
        </p:spPr>
      </p:pic>
    </p:spTree>
    <p:extLst>
      <p:ext uri="{BB962C8B-B14F-4D97-AF65-F5344CB8AC3E}">
        <p14:creationId xmlns:p14="http://schemas.microsoft.com/office/powerpoint/2010/main" val="1705250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Título 1">
            <a:extLst>
              <a:ext uri="{FF2B5EF4-FFF2-40B4-BE49-F238E27FC236}">
                <a16:creationId xmlns:a16="http://schemas.microsoft.com/office/drawing/2014/main" id="{B0D4CF4B-5A68-48D1-91CA-1F90B13436D7}"/>
              </a:ext>
            </a:extLst>
          </p:cNvPr>
          <p:cNvSpPr txBox="1">
            <a:spLocks/>
          </p:cNvSpPr>
          <p:nvPr/>
        </p:nvSpPr>
        <p:spPr>
          <a:xfrm>
            <a:off x="1269724" y="1856946"/>
            <a:ext cx="10763250" cy="4414646"/>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lang="pt-BR" sz="3000" dirty="0">
              <a:solidFill>
                <a:prstClr val="black"/>
              </a:solidFill>
              <a:latin typeface="Calibri Light" panose="020F0302020204030204"/>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pt-BR" sz="3000" b="0" i="0" u="none" strike="noStrike" kern="1200" cap="none" spc="0" normalizeH="0" baseline="0" noProof="0" dirty="0">
              <a:ln>
                <a:noFill/>
              </a:ln>
              <a:solidFill>
                <a:prstClr val="black"/>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pt-BR" sz="3000" b="0" i="0" u="none" strike="noStrike" kern="1200" cap="none" spc="0" normalizeH="0" baseline="0" noProof="0" dirty="0">
              <a:ln>
                <a:noFill/>
              </a:ln>
              <a:solidFill>
                <a:prstClr val="black"/>
              </a:solidFill>
              <a:effectLst/>
              <a:uLnTx/>
              <a:uFillTx/>
              <a:latin typeface="Calibri Light" panose="020F0302020204030204"/>
              <a:ea typeface="+mj-ea"/>
              <a:cs typeface="+mj-cs"/>
            </a:endParaRPr>
          </a:p>
          <a:p>
            <a:pPr lvl="0">
              <a:lnSpc>
                <a:spcPct val="100000"/>
              </a:lnSpc>
              <a:spcBef>
                <a:spcPts val="0"/>
              </a:spcBef>
              <a:spcAft>
                <a:spcPts val="600"/>
              </a:spcAft>
              <a:defRPr/>
            </a:pPr>
            <a:r>
              <a:rPr lang="pt-BR" sz="2600" b="1" dirty="0">
                <a:solidFill>
                  <a:prstClr val="white">
                    <a:lumMod val="50000"/>
                  </a:prstClr>
                </a:solidFill>
                <a:latin typeface="Calibri" panose="020F0502020204030204"/>
              </a:rPr>
              <a:t>-    ÁLCOOL GEL E MÁSCARAS</a:t>
            </a:r>
          </a:p>
          <a:p>
            <a:pPr lvl="0">
              <a:lnSpc>
                <a:spcPct val="100000"/>
              </a:lnSpc>
              <a:spcBef>
                <a:spcPts val="0"/>
              </a:spcBef>
              <a:spcAft>
                <a:spcPts val="600"/>
              </a:spcAft>
              <a:defRPr/>
            </a:pPr>
            <a:r>
              <a:rPr lang="pt-BR" sz="2600" b="1" dirty="0">
                <a:solidFill>
                  <a:prstClr val="white">
                    <a:lumMod val="50000"/>
                  </a:prstClr>
                </a:solidFill>
                <a:latin typeface="Calibri" panose="020F0502020204030204"/>
              </a:rPr>
              <a:t>-     EPIS</a:t>
            </a:r>
          </a:p>
          <a:p>
            <a:pPr lvl="0" indent="-457200">
              <a:lnSpc>
                <a:spcPct val="100000"/>
              </a:lnSpc>
              <a:spcBef>
                <a:spcPts val="0"/>
              </a:spcBef>
              <a:spcAft>
                <a:spcPts val="600"/>
              </a:spcAft>
              <a:buFontTx/>
              <a:buChar char="-"/>
              <a:defRPr/>
            </a:pPr>
            <a:r>
              <a:rPr lang="pt-BR" sz="2600" b="1" dirty="0">
                <a:solidFill>
                  <a:prstClr val="white">
                    <a:lumMod val="50000"/>
                  </a:prstClr>
                </a:solidFill>
                <a:latin typeface="Calibri" panose="020F0502020204030204"/>
              </a:rPr>
              <a:t>OXÍMETROS</a:t>
            </a:r>
          </a:p>
          <a:p>
            <a:pPr lvl="0" indent="-457200">
              <a:lnSpc>
                <a:spcPct val="100000"/>
              </a:lnSpc>
              <a:spcBef>
                <a:spcPts val="0"/>
              </a:spcBef>
              <a:spcAft>
                <a:spcPts val="600"/>
              </a:spcAft>
              <a:buFontTx/>
              <a:buChar char="-"/>
              <a:defRPr/>
            </a:pPr>
            <a:r>
              <a:rPr lang="pt-BR" sz="2600" b="1" dirty="0">
                <a:solidFill>
                  <a:prstClr val="white">
                    <a:lumMod val="50000"/>
                  </a:prstClr>
                </a:solidFill>
                <a:latin typeface="Calibri" panose="020F0502020204030204"/>
              </a:rPr>
              <a:t>OUTROS; </a:t>
            </a:r>
          </a:p>
        </p:txBody>
      </p:sp>
      <p:sp>
        <p:nvSpPr>
          <p:cNvPr id="8" name="Título 1">
            <a:extLst>
              <a:ext uri="{FF2B5EF4-FFF2-40B4-BE49-F238E27FC236}">
                <a16:creationId xmlns:a16="http://schemas.microsoft.com/office/drawing/2014/main" id="{F9DC2092-789A-47E8-918C-B1E8B9785569}"/>
              </a:ext>
            </a:extLst>
          </p:cNvPr>
          <p:cNvSpPr txBox="1">
            <a:spLocks/>
          </p:cNvSpPr>
          <p:nvPr/>
        </p:nvSpPr>
        <p:spPr>
          <a:xfrm>
            <a:off x="112456" y="323466"/>
            <a:ext cx="7440250" cy="932868"/>
          </a:xfrm>
          <a:prstGeom prst="rect">
            <a:avLst/>
          </a:prstGeom>
        </p:spPr>
        <p:txBody>
          <a:bodyPr lIns="91440" tIns="45720" rIns="91440" bIns="45720" anchor="t">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pt-BR" sz="3800" b="1" dirty="0">
                <a:solidFill>
                  <a:prstClr val="white"/>
                </a:solidFill>
                <a:latin typeface="Calibri Light" panose="020F0302020204030204"/>
              </a:rPr>
              <a:t>2. Prevenção e Apoio ao Tratamento ao     </a:t>
            </a:r>
          </a:p>
          <a:p>
            <a:pPr marL="0" marR="0" lvl="0" indent="0" algn="l" defTabSz="914400" rtl="0" eaLnBrk="1" fontAlgn="auto" latinLnBrk="0" hangingPunct="1">
              <a:lnSpc>
                <a:spcPct val="90000"/>
              </a:lnSpc>
              <a:spcBef>
                <a:spcPct val="0"/>
              </a:spcBef>
              <a:spcAft>
                <a:spcPts val="0"/>
              </a:spcAft>
              <a:buClrTx/>
              <a:buSzTx/>
              <a:buFontTx/>
              <a:buNone/>
              <a:tabLst/>
              <a:defRPr/>
            </a:pPr>
            <a:r>
              <a:rPr lang="pt-BR" sz="3800" b="1" dirty="0">
                <a:solidFill>
                  <a:prstClr val="white"/>
                </a:solidFill>
                <a:latin typeface="Calibri Light" panose="020F0302020204030204"/>
              </a:rPr>
              <a:t>     COVID </a:t>
            </a:r>
            <a:r>
              <a:rPr kumimoji="0" lang="pt-BR" sz="3800" b="1" i="0" u="none" strike="noStrike" kern="1200" cap="none" spc="0" normalizeH="0" baseline="0" noProof="0" dirty="0">
                <a:ln>
                  <a:noFill/>
                </a:ln>
                <a:solidFill>
                  <a:prstClr val="white"/>
                </a:solidFill>
                <a:effectLst/>
                <a:uLnTx/>
                <a:uFillTx/>
                <a:latin typeface="Calibri Light" panose="020F0302020204030204"/>
                <a:ea typeface="+mj-ea"/>
                <a:cs typeface="+mj-cs"/>
              </a:rPr>
              <a:t> </a:t>
            </a:r>
          </a:p>
        </p:txBody>
      </p:sp>
      <p:pic>
        <p:nvPicPr>
          <p:cNvPr id="2" name="Imagem 1">
            <a:extLst>
              <a:ext uri="{FF2B5EF4-FFF2-40B4-BE49-F238E27FC236}">
                <a16:creationId xmlns:a16="http://schemas.microsoft.com/office/drawing/2014/main" id="{6D66DFA2-AC00-4CB2-AD7F-02D3417D5B22}"/>
              </a:ext>
            </a:extLst>
          </p:cNvPr>
          <p:cNvPicPr>
            <a:picLocks noChangeAspect="1"/>
          </p:cNvPicPr>
          <p:nvPr/>
        </p:nvPicPr>
        <p:blipFill>
          <a:blip r:embed="rId4"/>
          <a:stretch>
            <a:fillRect/>
          </a:stretch>
        </p:blipFill>
        <p:spPr>
          <a:xfrm>
            <a:off x="1988682" y="1767494"/>
            <a:ext cx="1191839" cy="1191839"/>
          </a:xfrm>
          <a:prstGeom prst="rect">
            <a:avLst/>
          </a:prstGeom>
        </p:spPr>
      </p:pic>
      <p:pic>
        <p:nvPicPr>
          <p:cNvPr id="5" name="Imagem 4">
            <a:extLst>
              <a:ext uri="{FF2B5EF4-FFF2-40B4-BE49-F238E27FC236}">
                <a16:creationId xmlns:a16="http://schemas.microsoft.com/office/drawing/2014/main" id="{91EA6DA1-AEFA-48FB-926A-F5FB73D208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2891" y="124771"/>
            <a:ext cx="1147742" cy="1024538"/>
          </a:xfrm>
          <a:prstGeom prst="rect">
            <a:avLst/>
          </a:prstGeom>
        </p:spPr>
      </p:pic>
    </p:spTree>
    <p:extLst>
      <p:ext uri="{BB962C8B-B14F-4D97-AF65-F5344CB8AC3E}">
        <p14:creationId xmlns:p14="http://schemas.microsoft.com/office/powerpoint/2010/main" val="797995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F9DC2092-789A-47E8-918C-B1E8B9785569}"/>
              </a:ext>
            </a:extLst>
          </p:cNvPr>
          <p:cNvSpPr txBox="1">
            <a:spLocks/>
          </p:cNvSpPr>
          <p:nvPr/>
        </p:nvSpPr>
        <p:spPr>
          <a:xfrm>
            <a:off x="490142" y="366895"/>
            <a:ext cx="10763250" cy="932868"/>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4000" b="1" i="0" u="none" strike="noStrike" kern="1200" cap="none" spc="0" normalizeH="0" baseline="0" noProof="0" dirty="0">
                <a:ln>
                  <a:noFill/>
                </a:ln>
                <a:solidFill>
                  <a:prstClr val="white"/>
                </a:solidFill>
                <a:effectLst/>
                <a:uLnTx/>
                <a:uFillTx/>
                <a:latin typeface="Calibri Light" panose="020F0302020204030204"/>
                <a:ea typeface="+mj-ea"/>
                <a:cs typeface="+mj-cs"/>
              </a:rPr>
              <a:t>3. Equipamentos para </a:t>
            </a:r>
            <a:r>
              <a:rPr lang="pt-BR" sz="4000" b="1" dirty="0">
                <a:solidFill>
                  <a:prstClr val="white"/>
                </a:solidFill>
                <a:latin typeface="Calibri Light" panose="020F0302020204030204"/>
              </a:rPr>
              <a:t>Aulas Online </a:t>
            </a:r>
            <a:endParaRPr kumimoji="0" lang="pt-BR" sz="40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6" name="CaixaDeTexto 5">
            <a:extLst>
              <a:ext uri="{FF2B5EF4-FFF2-40B4-BE49-F238E27FC236}">
                <a16:creationId xmlns:a16="http://schemas.microsoft.com/office/drawing/2014/main" id="{8F5C7A8F-87D9-40DC-9138-66E6E8CCE2D9}"/>
              </a:ext>
            </a:extLst>
          </p:cNvPr>
          <p:cNvSpPr txBox="1"/>
          <p:nvPr/>
        </p:nvSpPr>
        <p:spPr>
          <a:xfrm>
            <a:off x="648779" y="2253905"/>
            <a:ext cx="9946334" cy="3831818"/>
          </a:xfrm>
          <a:prstGeom prst="rect">
            <a:avLst/>
          </a:prstGeom>
          <a:noFill/>
        </p:spPr>
        <p:txBody>
          <a:bodyPr wrap="square">
            <a:spAutoFit/>
          </a:bodyPr>
          <a:lstStyle/>
          <a:p>
            <a:pPr>
              <a:spcAft>
                <a:spcPts val="600"/>
              </a:spcAft>
              <a:defRPr/>
            </a:pPr>
            <a:r>
              <a:rPr lang="pt-BR" sz="2600" b="1" dirty="0">
                <a:solidFill>
                  <a:prstClr val="white">
                    <a:lumMod val="50000"/>
                  </a:prstClr>
                </a:solidFill>
                <a:latin typeface="Calibri" panose="020F0502020204030204"/>
                <a:ea typeface="+mj-ea"/>
                <a:cs typeface="+mj-cs"/>
              </a:rPr>
              <a:t>COMPUTADORES </a:t>
            </a:r>
            <a:r>
              <a:rPr lang="pt-BR" sz="2600" dirty="0">
                <a:solidFill>
                  <a:prstClr val="white">
                    <a:lumMod val="50000"/>
                  </a:prstClr>
                </a:solidFill>
                <a:latin typeface="Calibri" panose="020F0502020204030204"/>
                <a:ea typeface="+mj-ea"/>
                <a:cs typeface="+mj-cs"/>
              </a:rPr>
              <a:t>  </a:t>
            </a:r>
          </a:p>
          <a:p>
            <a:pPr>
              <a:spcAft>
                <a:spcPts val="600"/>
              </a:spcAft>
              <a:defRPr/>
            </a:pPr>
            <a:r>
              <a:rPr lang="pt-BR" sz="2600" dirty="0">
                <a:solidFill>
                  <a:prstClr val="white">
                    <a:lumMod val="50000"/>
                  </a:prstClr>
                </a:solidFill>
                <a:latin typeface="Calibri" panose="020F0502020204030204"/>
                <a:ea typeface="+mj-ea"/>
                <a:cs typeface="+mj-cs"/>
              </a:rPr>
              <a:t>Novos ou usados em bom estado. Qualquer especificação.</a:t>
            </a:r>
          </a:p>
          <a:p>
            <a:pPr>
              <a:spcAft>
                <a:spcPts val="600"/>
              </a:spcAft>
              <a:defRPr/>
            </a:pPr>
            <a:r>
              <a:rPr lang="pt-BR" sz="2600" b="1" dirty="0">
                <a:solidFill>
                  <a:prstClr val="white">
                    <a:lumMod val="50000"/>
                  </a:prstClr>
                </a:solidFill>
                <a:latin typeface="Calibri" panose="020F0502020204030204"/>
                <a:ea typeface="+mj-ea"/>
                <a:cs typeface="+mj-cs"/>
              </a:rPr>
              <a:t>TABLETS  </a:t>
            </a:r>
          </a:p>
          <a:p>
            <a:pPr>
              <a:spcAft>
                <a:spcPts val="600"/>
              </a:spcAft>
              <a:defRPr/>
            </a:pPr>
            <a:r>
              <a:rPr lang="pt-BR" sz="2600" dirty="0">
                <a:solidFill>
                  <a:prstClr val="white">
                    <a:lumMod val="50000"/>
                  </a:prstClr>
                </a:solidFill>
                <a:latin typeface="Calibri" panose="020F0502020204030204"/>
                <a:ea typeface="+mj-ea"/>
                <a:cs typeface="+mj-cs"/>
              </a:rPr>
              <a:t>Novos ou usados em bom estado. Qualquer especificação.</a:t>
            </a:r>
          </a:p>
          <a:p>
            <a:pPr>
              <a:spcAft>
                <a:spcPts val="600"/>
              </a:spcAft>
              <a:defRPr/>
            </a:pPr>
            <a:r>
              <a:rPr lang="pt-BR" sz="2600" b="1" dirty="0">
                <a:solidFill>
                  <a:prstClr val="white">
                    <a:lumMod val="50000"/>
                  </a:prstClr>
                </a:solidFill>
                <a:latin typeface="Calibri" panose="020F0502020204030204"/>
                <a:ea typeface="+mj-ea"/>
                <a:cs typeface="+mj-cs"/>
              </a:rPr>
              <a:t>CELULARES   </a:t>
            </a:r>
          </a:p>
          <a:p>
            <a:pPr>
              <a:spcAft>
                <a:spcPts val="600"/>
              </a:spcAft>
              <a:defRPr/>
            </a:pPr>
            <a:r>
              <a:rPr lang="pt-BR" sz="2600" dirty="0">
                <a:solidFill>
                  <a:prstClr val="white">
                    <a:lumMod val="50000"/>
                  </a:prstClr>
                </a:solidFill>
                <a:latin typeface="Calibri" panose="020F0502020204030204"/>
                <a:ea typeface="+mj-ea"/>
                <a:cs typeface="+mj-cs"/>
              </a:rPr>
              <a:t>Novos ou usados em bom estado. Qualquer especificação. </a:t>
            </a:r>
          </a:p>
          <a:p>
            <a:pPr>
              <a:spcAft>
                <a:spcPts val="600"/>
              </a:spcAft>
              <a:defRPr/>
            </a:pPr>
            <a:r>
              <a:rPr lang="pt-BR" sz="2600" b="1" dirty="0">
                <a:solidFill>
                  <a:prstClr val="white">
                    <a:lumMod val="50000"/>
                  </a:prstClr>
                </a:solidFill>
                <a:latin typeface="Calibri" panose="020F0502020204030204"/>
                <a:ea typeface="+mj-ea"/>
                <a:cs typeface="+mj-cs"/>
              </a:rPr>
              <a:t>CHIPS   </a:t>
            </a:r>
          </a:p>
          <a:p>
            <a:pPr>
              <a:spcAft>
                <a:spcPts val="600"/>
              </a:spcAft>
              <a:defRPr/>
            </a:pPr>
            <a:r>
              <a:rPr lang="pt-BR" sz="2600" dirty="0">
                <a:solidFill>
                  <a:prstClr val="white">
                    <a:lumMod val="50000"/>
                  </a:prstClr>
                </a:solidFill>
                <a:latin typeface="Calibri" panose="020F0502020204030204"/>
                <a:ea typeface="+mj-ea"/>
                <a:cs typeface="+mj-cs"/>
              </a:rPr>
              <a:t>Qualquer especificação em chips pré-pagos. </a:t>
            </a:r>
          </a:p>
        </p:txBody>
      </p:sp>
      <p:pic>
        <p:nvPicPr>
          <p:cNvPr id="2" name="Imagem 1">
            <a:extLst>
              <a:ext uri="{FF2B5EF4-FFF2-40B4-BE49-F238E27FC236}">
                <a16:creationId xmlns:a16="http://schemas.microsoft.com/office/drawing/2014/main" id="{0F94AB04-62D3-461E-92E2-0B21F2F01AC0}"/>
              </a:ext>
            </a:extLst>
          </p:cNvPr>
          <p:cNvPicPr>
            <a:picLocks noChangeAspect="1"/>
          </p:cNvPicPr>
          <p:nvPr/>
        </p:nvPicPr>
        <p:blipFill>
          <a:blip r:embed="rId4"/>
          <a:stretch>
            <a:fillRect/>
          </a:stretch>
        </p:blipFill>
        <p:spPr>
          <a:xfrm>
            <a:off x="1749288" y="1319627"/>
            <a:ext cx="934278" cy="934278"/>
          </a:xfrm>
          <a:prstGeom prst="rect">
            <a:avLst/>
          </a:prstGeom>
        </p:spPr>
      </p:pic>
      <p:pic>
        <p:nvPicPr>
          <p:cNvPr id="5" name="Imagem 4">
            <a:extLst>
              <a:ext uri="{FF2B5EF4-FFF2-40B4-BE49-F238E27FC236}">
                <a16:creationId xmlns:a16="http://schemas.microsoft.com/office/drawing/2014/main" id="{4B4AE2F5-BE20-494A-AD33-49A6282D96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2891" y="124771"/>
            <a:ext cx="1147742" cy="1024538"/>
          </a:xfrm>
          <a:prstGeom prst="rect">
            <a:avLst/>
          </a:prstGeom>
        </p:spPr>
      </p:pic>
    </p:spTree>
    <p:extLst>
      <p:ext uri="{BB962C8B-B14F-4D97-AF65-F5344CB8AC3E}">
        <p14:creationId xmlns:p14="http://schemas.microsoft.com/office/powerpoint/2010/main" val="780111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Título 1">
            <a:extLst>
              <a:ext uri="{FF2B5EF4-FFF2-40B4-BE49-F238E27FC236}">
                <a16:creationId xmlns:a16="http://schemas.microsoft.com/office/drawing/2014/main" id="{B0D4CF4B-5A68-48D1-91CA-1F90B13436D7}"/>
              </a:ext>
            </a:extLst>
          </p:cNvPr>
          <p:cNvSpPr txBox="1">
            <a:spLocks/>
          </p:cNvSpPr>
          <p:nvPr/>
        </p:nvSpPr>
        <p:spPr>
          <a:xfrm>
            <a:off x="210207" y="314845"/>
            <a:ext cx="7413751" cy="932868"/>
          </a:xfrm>
          <a:prstGeom prst="rect">
            <a:avLst/>
          </a:prstGeom>
        </p:spPr>
        <p:txBody>
          <a:bodyPr lIns="91440" tIns="45720" rIns="91440" bIns="45720" anchor="t">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chemeClr val="bg1"/>
                </a:solidFill>
                <a:latin typeface="Calibri" panose="020F0502020204030204"/>
              </a:rPr>
              <a:t>4. Alimentos, agasalhos, cobertores </a:t>
            </a:r>
          </a:p>
          <a:p>
            <a:r>
              <a:rPr lang="pt-BR" sz="4000" b="1" dirty="0">
                <a:solidFill>
                  <a:schemeClr val="bg1"/>
                </a:solidFill>
                <a:latin typeface="Calibri" panose="020F0502020204030204"/>
              </a:rPr>
              <a:t>    e livros </a:t>
            </a:r>
          </a:p>
          <a:p>
            <a:endParaRPr lang="pt-BR" sz="4000" b="1" dirty="0">
              <a:solidFill>
                <a:schemeClr val="bg1"/>
              </a:solidFill>
            </a:endParaRPr>
          </a:p>
        </p:txBody>
      </p:sp>
      <p:sp>
        <p:nvSpPr>
          <p:cNvPr id="14" name="CaixaDeTexto 13">
            <a:extLst>
              <a:ext uri="{FF2B5EF4-FFF2-40B4-BE49-F238E27FC236}">
                <a16:creationId xmlns:a16="http://schemas.microsoft.com/office/drawing/2014/main" id="{ACAC41BF-F584-4679-8138-598503273529}"/>
              </a:ext>
            </a:extLst>
          </p:cNvPr>
          <p:cNvSpPr txBox="1"/>
          <p:nvPr/>
        </p:nvSpPr>
        <p:spPr>
          <a:xfrm>
            <a:off x="526774" y="1503950"/>
            <a:ext cx="11757991" cy="4939814"/>
          </a:xfrm>
          <a:prstGeom prst="rect">
            <a:avLst/>
          </a:prstGeom>
          <a:noFill/>
        </p:spPr>
        <p:txBody>
          <a:bodyPr wrap="square">
            <a:spAutoFit/>
          </a:bodyPr>
          <a:lstStyle/>
          <a:p>
            <a:pPr>
              <a:spcAft>
                <a:spcPts val="600"/>
              </a:spcAft>
            </a:pPr>
            <a:endParaRPr lang="pt-BR" sz="1600" b="1" dirty="0">
              <a:solidFill>
                <a:schemeClr val="bg1">
                  <a:lumMod val="50000"/>
                </a:schemeClr>
              </a:solidFill>
            </a:endParaRPr>
          </a:p>
          <a:p>
            <a:pPr>
              <a:spcAft>
                <a:spcPts val="600"/>
              </a:spcAft>
              <a:defRPr/>
            </a:pPr>
            <a:r>
              <a:rPr lang="pt-BR" sz="2600" b="1" dirty="0">
                <a:solidFill>
                  <a:prstClr val="white">
                    <a:lumMod val="50000"/>
                  </a:prstClr>
                </a:solidFill>
                <a:latin typeface="Calibri" panose="020F0502020204030204"/>
                <a:ea typeface="+mj-ea"/>
                <a:cs typeface="+mj-cs"/>
              </a:rPr>
              <a:t>ALIMENTOS </a:t>
            </a:r>
          </a:p>
          <a:p>
            <a:pPr>
              <a:spcAft>
                <a:spcPts val="600"/>
              </a:spcAft>
              <a:defRPr/>
            </a:pPr>
            <a:r>
              <a:rPr lang="pt-BR" sz="2600" dirty="0">
                <a:solidFill>
                  <a:prstClr val="white">
                    <a:lumMod val="50000"/>
                  </a:prstClr>
                </a:solidFill>
                <a:latin typeface="Calibri" panose="020F0502020204030204"/>
                <a:ea typeface="+mj-ea"/>
                <a:cs typeface="+mj-cs"/>
              </a:rPr>
              <a:t>Alimentos não perecíveis. Feijão, arroz, farinha, macarrão, café, açúcar, sal, farinha, óleo de cozinha, leite longa vida, leite em pó, produtos enlatados, outros. </a:t>
            </a:r>
          </a:p>
          <a:p>
            <a:pPr>
              <a:spcAft>
                <a:spcPts val="600"/>
              </a:spcAft>
              <a:defRPr/>
            </a:pPr>
            <a:r>
              <a:rPr lang="pt-BR" sz="2600" b="1" dirty="0">
                <a:solidFill>
                  <a:prstClr val="white">
                    <a:lumMod val="50000"/>
                  </a:prstClr>
                </a:solidFill>
                <a:latin typeface="Calibri" panose="020F0502020204030204"/>
                <a:ea typeface="+mj-ea"/>
                <a:cs typeface="+mj-cs"/>
              </a:rPr>
              <a:t>AGASALHOS</a:t>
            </a:r>
          </a:p>
          <a:p>
            <a:pPr>
              <a:spcAft>
                <a:spcPts val="600"/>
              </a:spcAft>
              <a:defRPr/>
            </a:pPr>
            <a:r>
              <a:rPr lang="pt-BR" sz="2600" dirty="0">
                <a:solidFill>
                  <a:prstClr val="white">
                    <a:lumMod val="50000"/>
                  </a:prstClr>
                </a:solidFill>
                <a:latin typeface="Calibri" panose="020F0502020204030204"/>
                <a:ea typeface="+mj-ea"/>
                <a:cs typeface="+mj-cs"/>
              </a:rPr>
              <a:t>Novos ou em bom estado. </a:t>
            </a:r>
          </a:p>
          <a:p>
            <a:pPr>
              <a:spcAft>
                <a:spcPts val="600"/>
              </a:spcAft>
              <a:defRPr/>
            </a:pPr>
            <a:r>
              <a:rPr lang="pt-BR" sz="2600" b="1" dirty="0">
                <a:solidFill>
                  <a:prstClr val="white">
                    <a:lumMod val="50000"/>
                  </a:prstClr>
                </a:solidFill>
                <a:latin typeface="Calibri" panose="020F0502020204030204"/>
                <a:ea typeface="+mj-ea"/>
                <a:cs typeface="+mj-cs"/>
              </a:rPr>
              <a:t>COBERTORES </a:t>
            </a:r>
          </a:p>
          <a:p>
            <a:pPr>
              <a:spcAft>
                <a:spcPts val="600"/>
              </a:spcAft>
              <a:defRPr/>
            </a:pPr>
            <a:r>
              <a:rPr lang="pt-BR" sz="2600" dirty="0">
                <a:solidFill>
                  <a:prstClr val="white">
                    <a:lumMod val="50000"/>
                  </a:prstClr>
                </a:solidFill>
                <a:latin typeface="Calibri" panose="020F0502020204030204"/>
                <a:ea typeface="+mj-ea"/>
                <a:cs typeface="+mj-cs"/>
              </a:rPr>
              <a:t>Novos. </a:t>
            </a:r>
          </a:p>
          <a:p>
            <a:pPr>
              <a:spcAft>
                <a:spcPts val="600"/>
              </a:spcAft>
              <a:defRPr/>
            </a:pPr>
            <a:r>
              <a:rPr lang="pt-BR" sz="2600" b="1" dirty="0">
                <a:solidFill>
                  <a:prstClr val="white">
                    <a:lumMod val="50000"/>
                  </a:prstClr>
                </a:solidFill>
                <a:latin typeface="Calibri" panose="020F0502020204030204"/>
                <a:ea typeface="+mj-ea"/>
                <a:cs typeface="+mj-cs"/>
              </a:rPr>
              <a:t>LIVROS  </a:t>
            </a:r>
          </a:p>
          <a:p>
            <a:pPr>
              <a:spcAft>
                <a:spcPts val="600"/>
              </a:spcAft>
              <a:defRPr/>
            </a:pPr>
            <a:r>
              <a:rPr lang="pt-BR" sz="2600" dirty="0">
                <a:solidFill>
                  <a:prstClr val="white">
                    <a:lumMod val="50000"/>
                  </a:prstClr>
                </a:solidFill>
                <a:latin typeface="Calibri" panose="020F0502020204030204"/>
                <a:ea typeface="+mj-ea"/>
                <a:cs typeface="+mj-cs"/>
              </a:rPr>
              <a:t>Novos ou em bom estado. </a:t>
            </a:r>
          </a:p>
          <a:p>
            <a:pPr>
              <a:spcAft>
                <a:spcPts val="600"/>
              </a:spcAft>
            </a:pPr>
            <a:endParaRPr lang="pt-BR" sz="2000" dirty="0"/>
          </a:p>
        </p:txBody>
      </p:sp>
      <p:pic>
        <p:nvPicPr>
          <p:cNvPr id="16" name="Gráfico 15" descr="Cesto de frutas">
            <a:extLst>
              <a:ext uri="{FF2B5EF4-FFF2-40B4-BE49-F238E27FC236}">
                <a16:creationId xmlns:a16="http://schemas.microsoft.com/office/drawing/2014/main" id="{90987D2E-57FB-4CD0-A262-488435707B9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16363" y="1396801"/>
            <a:ext cx="838802" cy="842972"/>
          </a:xfrm>
          <a:prstGeom prst="rect">
            <a:avLst/>
          </a:prstGeom>
        </p:spPr>
      </p:pic>
      <p:pic>
        <p:nvPicPr>
          <p:cNvPr id="5" name="Imagem 4">
            <a:extLst>
              <a:ext uri="{FF2B5EF4-FFF2-40B4-BE49-F238E27FC236}">
                <a16:creationId xmlns:a16="http://schemas.microsoft.com/office/drawing/2014/main" id="{441D261F-10C8-4FC7-8F1B-DB1944A470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12891" y="124771"/>
            <a:ext cx="1147742" cy="1024538"/>
          </a:xfrm>
          <a:prstGeom prst="rect">
            <a:avLst/>
          </a:prstGeom>
        </p:spPr>
      </p:pic>
    </p:spTree>
    <p:extLst>
      <p:ext uri="{BB962C8B-B14F-4D97-AF65-F5344CB8AC3E}">
        <p14:creationId xmlns:p14="http://schemas.microsoft.com/office/powerpoint/2010/main" val="2316405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Título 1">
            <a:extLst>
              <a:ext uri="{FF2B5EF4-FFF2-40B4-BE49-F238E27FC236}">
                <a16:creationId xmlns:a16="http://schemas.microsoft.com/office/drawing/2014/main" id="{B0D4CF4B-5A68-48D1-91CA-1F90B13436D7}"/>
              </a:ext>
            </a:extLst>
          </p:cNvPr>
          <p:cNvSpPr txBox="1">
            <a:spLocks/>
          </p:cNvSpPr>
          <p:nvPr/>
        </p:nvSpPr>
        <p:spPr>
          <a:xfrm>
            <a:off x="203658" y="288807"/>
            <a:ext cx="7847812" cy="932868"/>
          </a:xfrm>
          <a:prstGeom prst="rect">
            <a:avLst/>
          </a:prstGeom>
        </p:spPr>
        <p:txBody>
          <a:bodyPr lIns="91440" tIns="45720" rIns="91440" bIns="45720" anchor="t">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4000" b="1" i="0" u="none" strike="noStrike" kern="1200" cap="none" spc="0" normalizeH="0" baseline="0" noProof="0" dirty="0">
                <a:ln>
                  <a:noFill/>
                </a:ln>
                <a:solidFill>
                  <a:prstClr val="white"/>
                </a:solidFill>
                <a:effectLst/>
                <a:uLnTx/>
                <a:uFillTx/>
                <a:latin typeface="Calibri Light" panose="020F0302020204030204"/>
                <a:ea typeface="+mj-ea"/>
                <a:cs typeface="+mj-cs"/>
              </a:rPr>
              <a:t>Doação de Alimentos, agasalhos, cobertores, </a:t>
            </a:r>
          </a:p>
          <a:p>
            <a:pPr marL="0" marR="0" lvl="0" indent="0" algn="l" defTabSz="914400" rtl="0" eaLnBrk="1" fontAlgn="auto" latinLnBrk="0" hangingPunct="1">
              <a:lnSpc>
                <a:spcPct val="90000"/>
              </a:lnSpc>
              <a:spcBef>
                <a:spcPct val="0"/>
              </a:spcBef>
              <a:spcAft>
                <a:spcPts val="0"/>
              </a:spcAft>
              <a:buClrTx/>
              <a:buSzTx/>
              <a:buFontTx/>
              <a:buNone/>
              <a:tabLst/>
              <a:defRPr/>
            </a:pPr>
            <a:r>
              <a:rPr lang="pt-BR" sz="4000" b="1" dirty="0">
                <a:solidFill>
                  <a:prstClr val="white"/>
                </a:solidFill>
                <a:latin typeface="Calibri Light" panose="020F0302020204030204"/>
              </a:rPr>
              <a:t>e livros </a:t>
            </a:r>
            <a:r>
              <a:rPr kumimoji="0" lang="pt-BR" sz="4000" b="1" i="0" u="none" strike="noStrike" kern="1200" cap="none" spc="0" normalizeH="0" baseline="0" noProof="0" dirty="0">
                <a:ln>
                  <a:noFill/>
                </a:ln>
                <a:solidFill>
                  <a:prstClr val="white"/>
                </a:solidFill>
                <a:effectLst/>
                <a:uLnTx/>
                <a:uFillTx/>
                <a:latin typeface="Calibri Light" panose="020F0302020204030204"/>
                <a:ea typeface="+mj-ea"/>
                <a:cs typeface="+mj-cs"/>
              </a:rPr>
              <a:t> </a:t>
            </a:r>
            <a:endParaRPr kumimoji="0" lang="pt-BR" sz="34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2" name="CaixaDeTexto 1">
            <a:extLst>
              <a:ext uri="{FF2B5EF4-FFF2-40B4-BE49-F238E27FC236}">
                <a16:creationId xmlns:a16="http://schemas.microsoft.com/office/drawing/2014/main" id="{2E4F5A45-2D46-4936-9218-9E80F2BA8E95}"/>
              </a:ext>
            </a:extLst>
          </p:cNvPr>
          <p:cNvSpPr txBox="1"/>
          <p:nvPr/>
        </p:nvSpPr>
        <p:spPr>
          <a:xfrm>
            <a:off x="203658" y="1356087"/>
            <a:ext cx="11299371" cy="65556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1. </a:t>
            </a:r>
            <a:r>
              <a:rPr lang="pt-BR" sz="2400" b="1" dirty="0">
                <a:solidFill>
                  <a:prstClr val="white">
                    <a:lumMod val="50000"/>
                  </a:prstClr>
                </a:solidFill>
                <a:latin typeface="Calibri" panose="020F0502020204030204"/>
              </a:rPr>
              <a:t>O SINDICATO</a:t>
            </a:r>
            <a:r>
              <a:rPr kumimoji="0" lang="pt-BR" sz="2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ARRECADA </a:t>
            </a:r>
            <a:r>
              <a:rPr lang="pt-BR" sz="2400" b="1" dirty="0">
                <a:solidFill>
                  <a:prstClr val="white">
                    <a:lumMod val="50000"/>
                  </a:prstClr>
                </a:solidFill>
                <a:latin typeface="Calibri" panose="020F0502020204030204"/>
              </a:rPr>
              <a:t>AS DOAÇÕES </a:t>
            </a:r>
            <a:r>
              <a:rPr kumimoji="0" lang="pt-BR" sz="2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E PREENCHE O LINK COM O RELATÓRIO DIÁRIO DOS ITENS RECEBIDOS (link anexo ao </a:t>
            </a:r>
            <a:r>
              <a:rPr kumimoji="0" lang="pt-BR" sz="2400" b="1" i="0" u="none" strike="noStrike" kern="1200" cap="none" spc="0" normalizeH="0" baseline="0" noProof="0" dirty="0" err="1">
                <a:ln>
                  <a:noFill/>
                </a:ln>
                <a:solidFill>
                  <a:prstClr val="white">
                    <a:lumMod val="50000"/>
                  </a:prstClr>
                </a:solidFill>
                <a:effectLst/>
                <a:uLnTx/>
                <a:uFillTx/>
                <a:latin typeface="Calibri" panose="020F0502020204030204"/>
                <a:ea typeface="+mn-ea"/>
                <a:cs typeface="+mn-cs"/>
              </a:rPr>
              <a:t>email</a:t>
            </a:r>
            <a:r>
              <a:rPr kumimoji="0" lang="pt-BR" sz="2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pt-BR" sz="2400" b="1" dirty="0">
              <a:solidFill>
                <a:prstClr val="white">
                  <a:lumMod val="50000"/>
                </a:prstClr>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2. </a:t>
            </a:r>
            <a:r>
              <a:rPr lang="pt-BR" sz="2400" b="1" dirty="0">
                <a:solidFill>
                  <a:prstClr val="white">
                    <a:lumMod val="50000"/>
                  </a:prstClr>
                </a:solidFill>
                <a:latin typeface="Calibri" panose="020F0502020204030204"/>
              </a:rPr>
              <a:t>O SINDICATO </a:t>
            </a:r>
            <a:r>
              <a:rPr kumimoji="0" lang="pt-BR" sz="2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DEFINE A ORGANIZAÇÃO DA SOCIEDADE CIVIL A SER BENEFICIADA E PRENCHE O FORMULÁRIO CADASTRO DA ENTIDADE (modelo no </a:t>
            </a:r>
            <a:r>
              <a:rPr kumimoji="0" lang="pt-BR" sz="2400" b="1" i="0" u="none" strike="noStrike" kern="1200" cap="none" spc="0" normalizeH="0" baseline="0" noProof="0" dirty="0" err="1">
                <a:ln>
                  <a:noFill/>
                </a:ln>
                <a:solidFill>
                  <a:prstClr val="white">
                    <a:lumMod val="50000"/>
                  </a:prstClr>
                </a:solidFill>
                <a:effectLst/>
                <a:uLnTx/>
                <a:uFillTx/>
                <a:latin typeface="Calibri" panose="020F0502020204030204"/>
                <a:ea typeface="+mn-ea"/>
                <a:cs typeface="+mn-cs"/>
              </a:rPr>
              <a:t>email</a:t>
            </a:r>
            <a:r>
              <a:rPr kumimoji="0" lang="pt-BR" sz="2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r>
              <a:rPr kumimoji="0" lang="pt-BR"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endParaRPr lang="pt-BR" sz="2400" b="1" dirty="0">
              <a:solidFill>
                <a:prstClr val="white">
                  <a:lumMod val="50000"/>
                </a:prstClr>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3. O SINDICATO CONVIDA A ENTIDADE PARA BUSCAR OS ITENS ARRECADADOS E COLHE A SUA ASSINATURA EM DOIS RECIBOS, FICANDO UM COM A UNIDADE E UM COM A ENTIDADE (modelo recibo no </a:t>
            </a:r>
            <a:r>
              <a:rPr kumimoji="0" lang="pt-BR" sz="2400" b="1" i="0" u="none" strike="noStrike" kern="1200" cap="none" spc="0" normalizeH="0" baseline="0" noProof="0" dirty="0" err="1">
                <a:ln>
                  <a:noFill/>
                </a:ln>
                <a:solidFill>
                  <a:prstClr val="white">
                    <a:lumMod val="50000"/>
                  </a:prstClr>
                </a:solidFill>
                <a:effectLst/>
                <a:uLnTx/>
                <a:uFillTx/>
                <a:latin typeface="Calibri" panose="020F0502020204030204"/>
                <a:ea typeface="+mn-ea"/>
                <a:cs typeface="+mn-cs"/>
              </a:rPr>
              <a:t>email</a:t>
            </a:r>
            <a:r>
              <a:rPr kumimoji="0" lang="pt-BR" sz="2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pt-BR" sz="2400" b="1" dirty="0">
              <a:solidFill>
                <a:prstClr val="white">
                  <a:lumMod val="50000"/>
                </a:prstClr>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4. </a:t>
            </a:r>
            <a:r>
              <a:rPr lang="pt-BR" sz="2400" b="1" dirty="0">
                <a:solidFill>
                  <a:prstClr val="white">
                    <a:lumMod val="50000"/>
                  </a:prstClr>
                </a:solidFill>
                <a:latin typeface="Calibri" panose="020F0502020204030204"/>
              </a:rPr>
              <a:t>O SINDICATO </a:t>
            </a:r>
            <a:r>
              <a:rPr kumimoji="0" lang="pt-BR" sz="2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ENCAMINHA AO GRUPO GESTOR DA CAMPANHA ESSENCIAL É VIVER CÓPIA DA FICHA DA ENTIDADE E DO RECIBO ASSINADO via </a:t>
            </a:r>
            <a:r>
              <a:rPr kumimoji="0" lang="pt-BR" sz="2400" b="1" i="0" u="none" strike="noStrike" kern="1200" cap="none" spc="0" normalizeH="0" baseline="0" noProof="0" dirty="0" err="1">
                <a:ln>
                  <a:noFill/>
                </a:ln>
                <a:solidFill>
                  <a:prstClr val="white">
                    <a:lumMod val="50000"/>
                  </a:prstClr>
                </a:solidFill>
                <a:effectLst/>
                <a:uLnTx/>
                <a:uFillTx/>
                <a:latin typeface="Calibri" panose="020F0502020204030204"/>
                <a:ea typeface="+mn-ea"/>
                <a:cs typeface="+mn-cs"/>
              </a:rPr>
              <a:t>email</a:t>
            </a:r>
            <a:r>
              <a:rPr kumimoji="0" lang="pt-BR" sz="2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gestaoessencialeviver@sistemafiep.org.br.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pt-BR" sz="2400" b="1" dirty="0">
              <a:solidFill>
                <a:prstClr val="white">
                  <a:lumMod val="50000"/>
                </a:prstClr>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pt-BR" sz="2800" b="1" dirty="0">
              <a:solidFill>
                <a:prstClr val="white">
                  <a:lumMod val="50000"/>
                </a:prstClr>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4" name="Imagem 3">
            <a:extLst>
              <a:ext uri="{FF2B5EF4-FFF2-40B4-BE49-F238E27FC236}">
                <a16:creationId xmlns:a16="http://schemas.microsoft.com/office/drawing/2014/main" id="{33B41D99-940D-40F8-BB51-C7159ABFD5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2891" y="124771"/>
            <a:ext cx="1147742" cy="1024538"/>
          </a:xfrm>
          <a:prstGeom prst="rect">
            <a:avLst/>
          </a:prstGeom>
        </p:spPr>
      </p:pic>
    </p:spTree>
    <p:extLst>
      <p:ext uri="{BB962C8B-B14F-4D97-AF65-F5344CB8AC3E}">
        <p14:creationId xmlns:p14="http://schemas.microsoft.com/office/powerpoint/2010/main" val="328041235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5BE1123B63587A4686281D5C574C68E6" ma:contentTypeVersion="11" ma:contentTypeDescription="Crie um novo documento." ma:contentTypeScope="" ma:versionID="406062be928be769045911a855f45418">
  <xsd:schema xmlns:xsd="http://www.w3.org/2001/XMLSchema" xmlns:xs="http://www.w3.org/2001/XMLSchema" xmlns:p="http://schemas.microsoft.com/office/2006/metadata/properties" xmlns:ns2="6d6ccb15-35e6-4b14-baf7-d3e182369d1d" xmlns:ns3="51f01ac3-cc7a-4511-bb30-0593dc076d14" targetNamespace="http://schemas.microsoft.com/office/2006/metadata/properties" ma:root="true" ma:fieldsID="b2d260cf68812e0d56a669d78417100d" ns2:_="" ns3:_="">
    <xsd:import namespace="6d6ccb15-35e6-4b14-baf7-d3e182369d1d"/>
    <xsd:import namespace="51f01ac3-cc7a-4511-bb30-0593dc076d1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6ccb15-35e6-4b14-baf7-d3e182369d1d" elementFormDefault="qualified">
    <xsd:import namespace="http://schemas.microsoft.com/office/2006/documentManagement/types"/>
    <xsd:import namespace="http://schemas.microsoft.com/office/infopath/2007/PartnerControls"/>
    <xsd:element name="SharedWithUsers" ma:index="8" nillable="true" ma:displayName="Compartilhado com"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1f01ac3-cc7a-4511-bb30-0593dc076d1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d6ccb15-35e6-4b14-baf7-d3e182369d1d">
      <UserInfo>
        <DisplayName>Anna Karina Boszczowski</DisplayName>
        <AccountId>62</AccountId>
        <AccountType/>
      </UserInfo>
      <UserInfo>
        <DisplayName>Anna Paula Zetola</DisplayName>
        <AccountId>48</AccountId>
        <AccountType/>
      </UserInfo>
      <UserInfo>
        <DisplayName>Thaisa Bonato Lourenco</DisplayName>
        <AccountId>54</AccountId>
        <AccountType/>
      </UserInfo>
      <UserInfo>
        <DisplayName>Eliane Hoepers Barbosa</DisplayName>
        <AccountId>60</AccountId>
        <AccountType/>
      </UserInfo>
      <UserInfo>
        <DisplayName>Priscila Da Paz Vieira</DisplayName>
        <AccountId>43</AccountId>
        <AccountType/>
      </UserInfo>
      <UserInfo>
        <DisplayName>Juliana Brasiliense Sebastiany</DisplayName>
        <AccountId>29</AccountId>
        <AccountType/>
      </UserInfo>
      <UserInfo>
        <DisplayName>Rosane Fontoura</DisplayName>
        <AccountId>27</AccountId>
        <AccountType/>
      </UserInfo>
      <UserInfo>
        <DisplayName>Aline Calefi Lima</DisplayName>
        <AccountId>15</AccountId>
        <AccountType/>
      </UserInfo>
      <UserInfo>
        <DisplayName>Noelly Cristina Harrison Mercer</DisplayName>
        <AccountId>58</AccountId>
        <AccountType/>
      </UserInfo>
    </SharedWithUsers>
  </documentManagement>
</p:properties>
</file>

<file path=customXml/itemProps1.xml><?xml version="1.0" encoding="utf-8"?>
<ds:datastoreItem xmlns:ds="http://schemas.openxmlformats.org/officeDocument/2006/customXml" ds:itemID="{26C4C721-9A6B-436E-83DF-5EDE5CAF72FD}">
  <ds:schemaRefs>
    <ds:schemaRef ds:uri="http://schemas.microsoft.com/sharepoint/v3/contenttype/forms"/>
  </ds:schemaRefs>
</ds:datastoreItem>
</file>

<file path=customXml/itemProps2.xml><?xml version="1.0" encoding="utf-8"?>
<ds:datastoreItem xmlns:ds="http://schemas.openxmlformats.org/officeDocument/2006/customXml" ds:itemID="{7FBAB06F-E5DF-4221-AAFC-EB24B73C92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6ccb15-35e6-4b14-baf7-d3e182369d1d"/>
    <ds:schemaRef ds:uri="51f01ac3-cc7a-4511-bb30-0593dc076d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E629A0-B266-4A93-8AAF-58ACC78C166F}">
  <ds:schemaRefs>
    <ds:schemaRef ds:uri="http://purl.org/dc/terms/"/>
    <ds:schemaRef ds:uri="6d6ccb15-35e6-4b14-baf7-d3e182369d1d"/>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51f01ac3-cc7a-4511-bb30-0593dc076d1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9511</TotalTime>
  <Words>1029</Words>
  <Application>Microsoft Office PowerPoint</Application>
  <PresentationFormat>Widescreen</PresentationFormat>
  <Paragraphs>124</Paragraphs>
  <Slides>10</Slides>
  <Notes>9</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10</vt:i4>
      </vt:variant>
    </vt:vector>
  </HeadingPairs>
  <TitlesOfParts>
    <vt:vector size="14" baseType="lpstr">
      <vt:lpstr>Arial</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Relatório de Sustentabilidade 2019</dc:title>
  <dc:creator>Anna Regia Burakoski Da Rosa</dc:creator>
  <cp:lastModifiedBy>marcia maria furtado</cp:lastModifiedBy>
  <cp:revision>1064</cp:revision>
  <dcterms:created xsi:type="dcterms:W3CDTF">2020-01-15T12:06:09Z</dcterms:created>
  <dcterms:modified xsi:type="dcterms:W3CDTF">2021-05-26T02:19:15Z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0x0101005BE1123B63587A4686281D5C574C68E6</vt:lpwstr>
  </property>
</Properties>
</file>